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82" r:id="rId3"/>
    <p:sldId id="276" r:id="rId4"/>
    <p:sldId id="260" r:id="rId5"/>
    <p:sldId id="267" r:id="rId6"/>
    <p:sldId id="271" r:id="rId7"/>
    <p:sldId id="279" r:id="rId8"/>
    <p:sldId id="280" r:id="rId9"/>
    <p:sldId id="278" r:id="rId10"/>
    <p:sldId id="281" r:id="rId11"/>
    <p:sldId id="273" r:id="rId12"/>
    <p:sldId id="294" r:id="rId13"/>
    <p:sldId id="293" r:id="rId14"/>
    <p:sldId id="292" r:id="rId15"/>
    <p:sldId id="274" r:id="rId16"/>
    <p:sldId id="275" r:id="rId17"/>
    <p:sldId id="283" r:id="rId18"/>
    <p:sldId id="284" r:id="rId19"/>
    <p:sldId id="285" r:id="rId20"/>
    <p:sldId id="286" r:id="rId21"/>
    <p:sldId id="287" r:id="rId22"/>
    <p:sldId id="288" r:id="rId23"/>
    <p:sldId id="289" r:id="rId24"/>
    <p:sldId id="290" r:id="rId25"/>
    <p:sldId id="291" r:id="rId26"/>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02D75581-66F7-4B32-8CAD-D9091371BDE6}" type="datetimeFigureOut">
              <a:rPr lang="fa-IR" smtClean="0"/>
              <a:t>28/08/1441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4A06E55-4FF7-4793-BF6F-E278A36B7C27}" type="slidenum">
              <a:rPr lang="fa-IR" smtClean="0"/>
              <a:t>‹#›</a:t>
            </a:fld>
            <a:endParaRPr lang="fa-IR"/>
          </a:p>
        </p:txBody>
      </p:sp>
    </p:spTree>
    <p:extLst>
      <p:ext uri="{BB962C8B-B14F-4D97-AF65-F5344CB8AC3E}">
        <p14:creationId xmlns:p14="http://schemas.microsoft.com/office/powerpoint/2010/main" val="312233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2D75581-66F7-4B32-8CAD-D9091371BDE6}" type="datetimeFigureOut">
              <a:rPr lang="fa-IR" smtClean="0"/>
              <a:t>28/08/1441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4A06E55-4FF7-4793-BF6F-E278A36B7C27}" type="slidenum">
              <a:rPr lang="fa-IR" smtClean="0"/>
              <a:t>‹#›</a:t>
            </a:fld>
            <a:endParaRPr lang="fa-IR"/>
          </a:p>
        </p:txBody>
      </p:sp>
    </p:spTree>
    <p:extLst>
      <p:ext uri="{BB962C8B-B14F-4D97-AF65-F5344CB8AC3E}">
        <p14:creationId xmlns:p14="http://schemas.microsoft.com/office/powerpoint/2010/main" val="3988291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2D75581-66F7-4B32-8CAD-D9091371BDE6}" type="datetimeFigureOut">
              <a:rPr lang="fa-IR" smtClean="0"/>
              <a:t>28/08/1441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4A06E55-4FF7-4793-BF6F-E278A36B7C27}" type="slidenum">
              <a:rPr lang="fa-IR" smtClean="0"/>
              <a:t>‹#›</a:t>
            </a:fld>
            <a:endParaRPr lang="fa-IR"/>
          </a:p>
        </p:txBody>
      </p:sp>
    </p:spTree>
    <p:extLst>
      <p:ext uri="{BB962C8B-B14F-4D97-AF65-F5344CB8AC3E}">
        <p14:creationId xmlns:p14="http://schemas.microsoft.com/office/powerpoint/2010/main" val="3598168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2D75581-66F7-4B32-8CAD-D9091371BDE6}" type="datetimeFigureOut">
              <a:rPr lang="fa-IR" smtClean="0"/>
              <a:t>28/08/1441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4A06E55-4FF7-4793-BF6F-E278A36B7C27}" type="slidenum">
              <a:rPr lang="fa-IR" smtClean="0"/>
              <a:t>‹#›</a:t>
            </a:fld>
            <a:endParaRPr lang="fa-IR"/>
          </a:p>
        </p:txBody>
      </p:sp>
    </p:spTree>
    <p:extLst>
      <p:ext uri="{BB962C8B-B14F-4D97-AF65-F5344CB8AC3E}">
        <p14:creationId xmlns:p14="http://schemas.microsoft.com/office/powerpoint/2010/main" val="2580757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2D75581-66F7-4B32-8CAD-D9091371BDE6}" type="datetimeFigureOut">
              <a:rPr lang="fa-IR" smtClean="0"/>
              <a:t>28/08/1441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4A06E55-4FF7-4793-BF6F-E278A36B7C27}" type="slidenum">
              <a:rPr lang="fa-IR" smtClean="0"/>
              <a:t>‹#›</a:t>
            </a:fld>
            <a:endParaRPr lang="fa-IR"/>
          </a:p>
        </p:txBody>
      </p:sp>
    </p:spTree>
    <p:extLst>
      <p:ext uri="{BB962C8B-B14F-4D97-AF65-F5344CB8AC3E}">
        <p14:creationId xmlns:p14="http://schemas.microsoft.com/office/powerpoint/2010/main" val="1368659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02D75581-66F7-4B32-8CAD-D9091371BDE6}" type="datetimeFigureOut">
              <a:rPr lang="fa-IR" smtClean="0"/>
              <a:t>28/08/1441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14A06E55-4FF7-4793-BF6F-E278A36B7C27}" type="slidenum">
              <a:rPr lang="fa-IR" smtClean="0"/>
              <a:t>‹#›</a:t>
            </a:fld>
            <a:endParaRPr lang="fa-IR"/>
          </a:p>
        </p:txBody>
      </p:sp>
    </p:spTree>
    <p:extLst>
      <p:ext uri="{BB962C8B-B14F-4D97-AF65-F5344CB8AC3E}">
        <p14:creationId xmlns:p14="http://schemas.microsoft.com/office/powerpoint/2010/main" val="1442410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02D75581-66F7-4B32-8CAD-D9091371BDE6}" type="datetimeFigureOut">
              <a:rPr lang="fa-IR" smtClean="0"/>
              <a:t>28/08/1441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14A06E55-4FF7-4793-BF6F-E278A36B7C27}" type="slidenum">
              <a:rPr lang="fa-IR" smtClean="0"/>
              <a:t>‹#›</a:t>
            </a:fld>
            <a:endParaRPr lang="fa-IR"/>
          </a:p>
        </p:txBody>
      </p:sp>
    </p:spTree>
    <p:extLst>
      <p:ext uri="{BB962C8B-B14F-4D97-AF65-F5344CB8AC3E}">
        <p14:creationId xmlns:p14="http://schemas.microsoft.com/office/powerpoint/2010/main" val="220357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02D75581-66F7-4B32-8CAD-D9091371BDE6}" type="datetimeFigureOut">
              <a:rPr lang="fa-IR" smtClean="0"/>
              <a:t>28/08/1441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14A06E55-4FF7-4793-BF6F-E278A36B7C27}" type="slidenum">
              <a:rPr lang="fa-IR" smtClean="0"/>
              <a:t>‹#›</a:t>
            </a:fld>
            <a:endParaRPr lang="fa-IR"/>
          </a:p>
        </p:txBody>
      </p:sp>
    </p:spTree>
    <p:extLst>
      <p:ext uri="{BB962C8B-B14F-4D97-AF65-F5344CB8AC3E}">
        <p14:creationId xmlns:p14="http://schemas.microsoft.com/office/powerpoint/2010/main" val="3530979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D75581-66F7-4B32-8CAD-D9091371BDE6}" type="datetimeFigureOut">
              <a:rPr lang="fa-IR" smtClean="0"/>
              <a:t>28/08/1441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14A06E55-4FF7-4793-BF6F-E278A36B7C27}" type="slidenum">
              <a:rPr lang="fa-IR" smtClean="0"/>
              <a:t>‹#›</a:t>
            </a:fld>
            <a:endParaRPr lang="fa-IR"/>
          </a:p>
        </p:txBody>
      </p:sp>
    </p:spTree>
    <p:extLst>
      <p:ext uri="{BB962C8B-B14F-4D97-AF65-F5344CB8AC3E}">
        <p14:creationId xmlns:p14="http://schemas.microsoft.com/office/powerpoint/2010/main" val="348473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2D75581-66F7-4B32-8CAD-D9091371BDE6}" type="datetimeFigureOut">
              <a:rPr lang="fa-IR" smtClean="0"/>
              <a:t>28/08/1441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14A06E55-4FF7-4793-BF6F-E278A36B7C27}" type="slidenum">
              <a:rPr lang="fa-IR" smtClean="0"/>
              <a:t>‹#›</a:t>
            </a:fld>
            <a:endParaRPr lang="fa-IR"/>
          </a:p>
        </p:txBody>
      </p:sp>
    </p:spTree>
    <p:extLst>
      <p:ext uri="{BB962C8B-B14F-4D97-AF65-F5344CB8AC3E}">
        <p14:creationId xmlns:p14="http://schemas.microsoft.com/office/powerpoint/2010/main" val="43235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2D75581-66F7-4B32-8CAD-D9091371BDE6}" type="datetimeFigureOut">
              <a:rPr lang="fa-IR" smtClean="0"/>
              <a:t>28/08/1441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14A06E55-4FF7-4793-BF6F-E278A36B7C27}" type="slidenum">
              <a:rPr lang="fa-IR" smtClean="0"/>
              <a:t>‹#›</a:t>
            </a:fld>
            <a:endParaRPr lang="fa-IR"/>
          </a:p>
        </p:txBody>
      </p:sp>
    </p:spTree>
    <p:extLst>
      <p:ext uri="{BB962C8B-B14F-4D97-AF65-F5344CB8AC3E}">
        <p14:creationId xmlns:p14="http://schemas.microsoft.com/office/powerpoint/2010/main" val="505824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D75581-66F7-4B32-8CAD-D9091371BDE6}" type="datetimeFigureOut">
              <a:rPr lang="fa-IR" smtClean="0"/>
              <a:t>28/08/1441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06E55-4FF7-4793-BF6F-E278A36B7C27}" type="slidenum">
              <a:rPr lang="fa-IR" smtClean="0"/>
              <a:t>‹#›</a:t>
            </a:fld>
            <a:endParaRPr lang="fa-IR"/>
          </a:p>
        </p:txBody>
      </p:sp>
    </p:spTree>
    <p:extLst>
      <p:ext uri="{BB962C8B-B14F-4D97-AF65-F5344CB8AC3E}">
        <p14:creationId xmlns:p14="http://schemas.microsoft.com/office/powerpoint/2010/main" val="2788966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252" y="751072"/>
            <a:ext cx="7260908" cy="5814511"/>
          </a:xfrm>
          <a:prstGeom prst="rect">
            <a:avLst/>
          </a:prstGeom>
        </p:spPr>
      </p:pic>
    </p:spTree>
    <p:extLst>
      <p:ext uri="{BB962C8B-B14F-4D97-AF65-F5344CB8AC3E}">
        <p14:creationId xmlns:p14="http://schemas.microsoft.com/office/powerpoint/2010/main" val="8023588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p:cNvSpPr txBox="1"/>
              <p:nvPr/>
            </p:nvSpPr>
            <p:spPr>
              <a:xfrm>
                <a:off x="0" y="0"/>
                <a:ext cx="12192000" cy="6586034"/>
              </a:xfrm>
              <a:prstGeom prst="rect">
                <a:avLst/>
              </a:prstGeom>
              <a:noFill/>
            </p:spPr>
            <p:txBody>
              <a:bodyPr wrap="square" rtlCol="1">
                <a:spAutoFit/>
              </a:bodyPr>
              <a:lstStyle/>
              <a:p>
                <a:pPr algn="r" rtl="1"/>
                <a:endParaRPr lang="fa-IR" sz="2200" b="1" dirty="0" smtClean="0"/>
              </a:p>
              <a:p>
                <a:pPr algn="r" rtl="1"/>
                <a:r>
                  <a:rPr lang="fa-IR" sz="2200" b="1" dirty="0" smtClean="0"/>
                  <a:t>مثال: معادله دیفرانسیل </a:t>
                </a:r>
                <a14:m>
                  <m:oMath xmlns:m="http://schemas.openxmlformats.org/officeDocument/2006/math">
                    <m:d>
                      <m:dPr>
                        <m:ctrlPr>
                          <a:rPr lang="en-US" sz="2200" b="1" i="1">
                            <a:solidFill>
                              <a:prstClr val="black"/>
                            </a:solidFill>
                            <a:latin typeface="Cambria Math" panose="02040503050406030204" pitchFamily="18" charset="0"/>
                          </a:rPr>
                        </m:ctrlPr>
                      </m:dPr>
                      <m:e>
                        <m:r>
                          <a:rPr lang="en-US" sz="2200" b="1" i="1" smtClean="0">
                            <a:solidFill>
                              <a:prstClr val="black"/>
                            </a:solidFill>
                            <a:latin typeface="Cambria Math" panose="02040503050406030204" pitchFamily="18" charset="0"/>
                          </a:rPr>
                          <m:t>𝒚</m:t>
                        </m:r>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cos</m:t>
                            </m:r>
                          </m:fName>
                          <m:e>
                            <m:r>
                              <a:rPr lang="en-US" sz="2200" b="1" i="1">
                                <a:solidFill>
                                  <a:prstClr val="black"/>
                                </a:solidFill>
                                <a:latin typeface="Cambria Math" panose="02040503050406030204" pitchFamily="18" charset="0"/>
                              </a:rPr>
                              <m:t>𝒙</m:t>
                            </m:r>
                          </m:e>
                        </m:func>
                        <m:r>
                          <a:rPr lang="en-US" sz="2200" b="1" i="1" smtClean="0">
                            <a:solidFill>
                              <a:prstClr val="black"/>
                            </a:solidFill>
                            <a:latin typeface="Cambria Math" panose="02040503050406030204" pitchFamily="18" charset="0"/>
                          </a:rPr>
                          <m:t>+</m:t>
                        </m:r>
                        <m:r>
                          <a:rPr lang="en-US" sz="2200" b="1" i="1" smtClean="0">
                            <a:solidFill>
                              <a:prstClr val="black"/>
                            </a:solidFill>
                            <a:latin typeface="Cambria Math" panose="02040503050406030204" pitchFamily="18" charset="0"/>
                          </a:rPr>
                          <m:t>𝟐</m:t>
                        </m:r>
                        <m:r>
                          <a:rPr lang="en-US" sz="2200" b="1" i="1" smtClean="0">
                            <a:solidFill>
                              <a:prstClr val="black"/>
                            </a:solidFill>
                            <a:latin typeface="Cambria Math" panose="02040503050406030204" pitchFamily="18" charset="0"/>
                          </a:rPr>
                          <m:t>𝒙</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e>
                    </m:d>
                    <m:r>
                      <a:rPr lang="en-US" sz="2200" b="1" i="1" smtClean="0">
                        <a:solidFill>
                          <a:prstClr val="black"/>
                        </a:solidFill>
                        <a:latin typeface="Cambria Math" panose="02040503050406030204" pitchFamily="18" charset="0"/>
                      </a:rPr>
                      <m:t>𝒅𝒙</m:t>
                    </m:r>
                    <m:r>
                      <a:rPr lang="en-US" sz="2200" b="1" i="1" smtClean="0">
                        <a:solidFill>
                          <a:prstClr val="black"/>
                        </a:solidFill>
                        <a:latin typeface="Cambria Math" panose="02040503050406030204" pitchFamily="18" charset="0"/>
                      </a:rPr>
                      <m:t>+</m:t>
                    </m:r>
                    <m:d>
                      <m:dPr>
                        <m:ctrlPr>
                          <a:rPr lang="en-US" sz="2200" b="1" i="1">
                            <a:solidFill>
                              <a:prstClr val="black"/>
                            </a:solidFill>
                            <a:latin typeface="Cambria Math" panose="02040503050406030204" pitchFamily="18" charset="0"/>
                          </a:rPr>
                        </m:ctrlPr>
                      </m:dPr>
                      <m:e>
                        <m:func>
                          <m:funcPr>
                            <m:ctrlPr>
                              <a:rPr lang="en-US" sz="2200" b="1" i="1">
                                <a:solidFill>
                                  <a:prstClr val="black"/>
                                </a:solidFill>
                                <a:latin typeface="Cambria Math" panose="02040503050406030204" pitchFamily="18" charset="0"/>
                              </a:rPr>
                            </m:ctrlPr>
                          </m:funcPr>
                          <m:fName>
                            <m:r>
                              <m:rPr>
                                <m:sty m:val="p"/>
                              </m:rPr>
                              <a:rPr lang="en-US" sz="2200" b="0" i="0" smtClean="0">
                                <a:solidFill>
                                  <a:prstClr val="black"/>
                                </a:solidFill>
                                <a:latin typeface="Cambria Math" panose="02040503050406030204" pitchFamily="18" charset="0"/>
                              </a:rPr>
                              <m:t>sin</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rPr>
                              <m:t>𝒙</m:t>
                            </m:r>
                          </m:e>
                          <m:sup>
                            <m:r>
                              <a:rPr lang="en-US" sz="2200" b="1" i="1">
                                <a:solidFill>
                                  <a:prstClr val="black"/>
                                </a:solidFill>
                                <a:latin typeface="Cambria Math" panose="02040503050406030204" pitchFamily="18" charset="0"/>
                              </a:rPr>
                              <m:t>𝟐</m:t>
                            </m:r>
                          </m:sup>
                        </m:sSup>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r>
                          <a:rPr lang="en-US" sz="2200" b="1" i="1" smtClean="0">
                            <a:solidFill>
                              <a:prstClr val="black"/>
                            </a:solidFill>
                            <a:latin typeface="Cambria Math" panose="02040503050406030204" pitchFamily="18" charset="0"/>
                          </a:rPr>
                          <m:t>+</m:t>
                        </m:r>
                        <m:r>
                          <a:rPr lang="en-US" sz="2200" b="1" i="1" smtClean="0">
                            <a:solidFill>
                              <a:prstClr val="black"/>
                            </a:solidFill>
                            <a:latin typeface="Cambria Math" panose="02040503050406030204" pitchFamily="18" charset="0"/>
                          </a:rPr>
                          <m:t>𝟐</m:t>
                        </m:r>
                      </m:e>
                    </m:d>
                    <m:r>
                      <a:rPr lang="en-US" sz="2200" b="1" i="1" smtClean="0">
                        <a:solidFill>
                          <a:prstClr val="black"/>
                        </a:solidFill>
                        <a:latin typeface="Cambria Math" panose="02040503050406030204" pitchFamily="18" charset="0"/>
                      </a:rPr>
                      <m:t>𝒅𝒚</m:t>
                    </m:r>
                    <m:r>
                      <a:rPr lang="en-US" sz="2200" i="1">
                        <a:latin typeface="Cambria Math" panose="02040503050406030204" pitchFamily="18" charset="0"/>
                      </a:rPr>
                      <m:t>=</m:t>
                    </m:r>
                    <m:r>
                      <a:rPr lang="en-US" sz="2200" i="1">
                        <a:latin typeface="Cambria Math" panose="02040503050406030204" pitchFamily="18" charset="0"/>
                      </a:rPr>
                      <m:t>0</m:t>
                    </m:r>
                  </m:oMath>
                </a14:m>
                <a:r>
                  <a:rPr lang="fa-IR" sz="2200" b="1" i="1" dirty="0" smtClean="0">
                    <a:solidFill>
                      <a:prstClr val="black"/>
                    </a:solidFill>
                    <a:latin typeface="Cambria Math" panose="02040503050406030204" pitchFamily="18" charset="0"/>
                  </a:rPr>
                  <a:t> را حل کنید.</a:t>
                </a:r>
                <a:endParaRPr lang="en-US" sz="2200" b="1" i="1" dirty="0">
                  <a:solidFill>
                    <a:prstClr val="black"/>
                  </a:solidFill>
                  <a:latin typeface="Cambria Math" panose="02040503050406030204" pitchFamily="18" charset="0"/>
                </a:endParaRPr>
              </a:p>
              <a:p>
                <a:pPr algn="ctr" rtl="1"/>
                <a:r>
                  <a:rPr lang="fa-IR" sz="2200" b="1" dirty="0" smtClean="0"/>
                  <a:t> </a:t>
                </a:r>
                <a14:m>
                  <m:oMath xmlns:m="http://schemas.openxmlformats.org/officeDocument/2006/math">
                    <m:r>
                      <a:rPr lang="en-US" sz="2200" i="1">
                        <a:latin typeface="Cambria Math" panose="02040503050406030204" pitchFamily="18" charset="0"/>
                      </a:rPr>
                      <m:t>𝑀</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b="1" i="1">
                        <a:latin typeface="Cambria Math" panose="02040503050406030204" pitchFamily="18" charset="0"/>
                      </a:rPr>
                      <m:t>=</m:t>
                    </m:r>
                    <m:r>
                      <a:rPr lang="en-US" sz="2200" b="1" i="1">
                        <a:solidFill>
                          <a:prstClr val="black"/>
                        </a:solidFill>
                        <a:latin typeface="Cambria Math" panose="02040503050406030204" pitchFamily="18" charset="0"/>
                      </a:rPr>
                      <m:t>𝒚</m:t>
                    </m:r>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cos</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r>
                      <a:rPr lang="en-US" sz="2200" b="1" i="1">
                        <a:solidFill>
                          <a:prstClr val="black"/>
                        </a:solidFill>
                        <a:latin typeface="Cambria Math" panose="02040503050406030204" pitchFamily="18" charset="0"/>
                      </a:rPr>
                      <m:t>𝟐</m:t>
                    </m:r>
                    <m:r>
                      <a:rPr lang="en-US" sz="2200" b="1" i="1">
                        <a:solidFill>
                          <a:prstClr val="black"/>
                        </a:solidFill>
                        <a:latin typeface="Cambria Math" panose="02040503050406030204" pitchFamily="18" charset="0"/>
                      </a:rPr>
                      <m:t>𝒙</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r>
                      <a:rPr lang="en-US" sz="2200" b="1" i="1">
                        <a:solidFill>
                          <a:prstClr val="black"/>
                        </a:solidFill>
                        <a:latin typeface="Cambria Math" panose="02040503050406030204" pitchFamily="18" charset="0"/>
                        <a:ea typeface="Cambria Math" panose="02040503050406030204" pitchFamily="18" charset="0"/>
                      </a:rPr>
                      <m:t>⇒</m:t>
                    </m:r>
                    <m:sSub>
                      <m:sSubPr>
                        <m:ctrlPr>
                          <a:rPr lang="fa-IR" sz="2200" i="1">
                            <a:latin typeface="Cambria Math" panose="02040503050406030204" pitchFamily="18" charset="0"/>
                          </a:rPr>
                        </m:ctrlPr>
                      </m:sSubPr>
                      <m:e>
                        <m:r>
                          <a:rPr lang="en-US" sz="2200" i="1">
                            <a:latin typeface="Cambria Math" panose="02040503050406030204" pitchFamily="18" charset="0"/>
                          </a:rPr>
                          <m:t>𝑀</m:t>
                        </m:r>
                      </m:e>
                      <m:sub>
                        <m:r>
                          <a:rPr lang="en-US" sz="2200" i="1">
                            <a:latin typeface="Cambria Math" panose="02040503050406030204" pitchFamily="18" charset="0"/>
                          </a:rPr>
                          <m:t>𝑦</m:t>
                        </m:r>
                      </m:sub>
                    </m:sSub>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oMath>
                </a14:m>
                <a:r>
                  <a:rPr lang="en-US" sz="2200" dirty="0"/>
                  <a:t> </a:t>
                </a:r>
                <a14:m>
                  <m:oMath xmlns:m="http://schemas.openxmlformats.org/officeDocument/2006/math">
                    <m:r>
                      <a:rPr lang="en-US" sz="2200" i="1">
                        <a:latin typeface="Cambria Math" panose="02040503050406030204" pitchFamily="18" charset="0"/>
                      </a:rPr>
                      <m:t>= </m:t>
                    </m:r>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cos</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r>
                      <a:rPr lang="en-US" sz="2200" b="1" i="1">
                        <a:solidFill>
                          <a:prstClr val="black"/>
                        </a:solidFill>
                        <a:latin typeface="Cambria Math" panose="02040503050406030204" pitchFamily="18" charset="0"/>
                      </a:rPr>
                      <m:t>𝟐</m:t>
                    </m:r>
                    <m:r>
                      <a:rPr lang="en-US" sz="2200" b="1" i="1">
                        <a:solidFill>
                          <a:prstClr val="black"/>
                        </a:solidFill>
                        <a:latin typeface="Cambria Math" panose="02040503050406030204" pitchFamily="18" charset="0"/>
                      </a:rPr>
                      <m:t>𝒙</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oMath>
                </a14:m>
                <a:endParaRPr lang="en-US" sz="2200" b="1" i="1" dirty="0" smtClean="0">
                  <a:solidFill>
                    <a:prstClr val="black"/>
                  </a:solidFill>
                  <a:latin typeface="Cambria Math" panose="02040503050406030204" pitchFamily="18" charset="0"/>
                </a:endParaRPr>
              </a:p>
              <a:p>
                <a:pPr algn="ctr" rtl="1"/>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𝑁</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b="1" i="1">
                          <a:latin typeface="Cambria Math" panose="02040503050406030204" pitchFamily="18" charset="0"/>
                        </a:rPr>
                        <m:t>=</m:t>
                      </m:r>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sin</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rPr>
                            <m:t>𝒙</m:t>
                          </m:r>
                        </m:e>
                        <m:sup>
                          <m:r>
                            <a:rPr lang="en-US" sz="2200" b="1" i="1">
                              <a:solidFill>
                                <a:prstClr val="black"/>
                              </a:solidFill>
                              <a:latin typeface="Cambria Math" panose="02040503050406030204" pitchFamily="18" charset="0"/>
                            </a:rPr>
                            <m:t>𝟐</m:t>
                          </m:r>
                        </m:sup>
                      </m:sSup>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r>
                        <a:rPr lang="en-US" sz="2200" b="1" i="1">
                          <a:solidFill>
                            <a:prstClr val="black"/>
                          </a:solidFill>
                          <a:latin typeface="Cambria Math" panose="02040503050406030204" pitchFamily="18" charset="0"/>
                        </a:rPr>
                        <m:t>+</m:t>
                      </m:r>
                      <m:r>
                        <a:rPr lang="en-US" sz="2200" b="1" i="1">
                          <a:solidFill>
                            <a:prstClr val="black"/>
                          </a:solidFill>
                          <a:latin typeface="Cambria Math" panose="02040503050406030204" pitchFamily="18" charset="0"/>
                        </a:rPr>
                        <m:t>𝟐</m:t>
                      </m:r>
                      <m:r>
                        <a:rPr lang="en-US" sz="2200" b="1" i="1">
                          <a:solidFill>
                            <a:prstClr val="black"/>
                          </a:solidFill>
                          <a:latin typeface="Cambria Math" panose="02040503050406030204" pitchFamily="18" charset="0"/>
                          <a:ea typeface="Cambria Math" panose="02040503050406030204" pitchFamily="18" charset="0"/>
                        </a:rPr>
                        <m:t>⇒</m:t>
                      </m:r>
                      <m:sSub>
                        <m:sSubPr>
                          <m:ctrlPr>
                            <a:rPr lang="fa-IR" sz="2200" i="1">
                              <a:latin typeface="Cambria Math" panose="02040503050406030204" pitchFamily="18" charset="0"/>
                            </a:rPr>
                          </m:ctrlPr>
                        </m:sSubPr>
                        <m:e>
                          <m:r>
                            <a:rPr lang="en-US" sz="2200" i="1">
                              <a:latin typeface="Cambria Math" panose="02040503050406030204" pitchFamily="18" charset="0"/>
                            </a:rPr>
                            <m:t>𝑁</m:t>
                          </m:r>
                        </m:e>
                        <m:sub>
                          <m:r>
                            <a:rPr lang="en-US" sz="2200" i="1">
                              <a:latin typeface="Cambria Math" panose="02040503050406030204" pitchFamily="18" charset="0"/>
                            </a:rPr>
                            <m:t>𝑥</m:t>
                          </m:r>
                        </m:sub>
                      </m:sSub>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b="1" i="1" smtClean="0">
                          <a:latin typeface="Cambria Math" panose="02040503050406030204" pitchFamily="18" charset="0"/>
                        </a:rPr>
                        <m:t>=</m:t>
                      </m:r>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cos</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r>
                        <a:rPr lang="en-US" sz="2200" b="1" i="1">
                          <a:solidFill>
                            <a:prstClr val="black"/>
                          </a:solidFill>
                          <a:latin typeface="Cambria Math" panose="02040503050406030204" pitchFamily="18" charset="0"/>
                        </a:rPr>
                        <m:t>𝟐</m:t>
                      </m:r>
                      <m:r>
                        <a:rPr lang="en-US" sz="2200" b="1" i="1">
                          <a:solidFill>
                            <a:prstClr val="black"/>
                          </a:solidFill>
                          <a:latin typeface="Cambria Math" panose="02040503050406030204" pitchFamily="18" charset="0"/>
                        </a:rPr>
                        <m:t>𝒙</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oMath>
                  </m:oMathPara>
                </a14:m>
                <a:endParaRPr lang="en-US" sz="2200" b="1" i="1" dirty="0">
                  <a:solidFill>
                    <a:prstClr val="black"/>
                  </a:solidFill>
                  <a:latin typeface="Cambria Math" panose="02040503050406030204" pitchFamily="18" charset="0"/>
                </a:endParaRPr>
              </a:p>
              <a:p>
                <a:pPr algn="r" rtl="1"/>
                <a:r>
                  <a:rPr lang="fa-IR" sz="2200" b="1" i="1" dirty="0">
                    <a:solidFill>
                      <a:prstClr val="black"/>
                    </a:solidFill>
                    <a:latin typeface="Cambria Math" panose="02040503050406030204" pitchFamily="18" charset="0"/>
                  </a:rPr>
                  <a:t>چون </a:t>
                </a:r>
                <a14:m>
                  <m:oMath xmlns:m="http://schemas.openxmlformats.org/officeDocument/2006/math">
                    <m:sSub>
                      <m:sSubPr>
                        <m:ctrlPr>
                          <a:rPr lang="fa-IR" sz="2200" i="1">
                            <a:latin typeface="Cambria Math" panose="02040503050406030204" pitchFamily="18" charset="0"/>
                          </a:rPr>
                        </m:ctrlPr>
                      </m:sSubPr>
                      <m:e>
                        <m:r>
                          <a:rPr lang="en-US" sz="2200" i="1">
                            <a:latin typeface="Cambria Math" panose="02040503050406030204" pitchFamily="18" charset="0"/>
                          </a:rPr>
                          <m:t>𝑀</m:t>
                        </m:r>
                      </m:e>
                      <m:sub>
                        <m:r>
                          <a:rPr lang="en-US" sz="2200" i="1">
                            <a:latin typeface="Cambria Math" panose="02040503050406030204" pitchFamily="18" charset="0"/>
                          </a:rPr>
                          <m:t>𝑦</m:t>
                        </m:r>
                      </m:sub>
                    </m:sSub>
                    <m:r>
                      <a:rPr lang="en-US" sz="2200" i="1">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rPr>
                          <m:t>𝑁</m:t>
                        </m:r>
                      </m:e>
                      <m:sub>
                        <m:r>
                          <a:rPr lang="en-US" sz="2200" i="1">
                            <a:latin typeface="Cambria Math" panose="02040503050406030204" pitchFamily="18" charset="0"/>
                          </a:rPr>
                          <m:t>𝑥</m:t>
                        </m:r>
                      </m:sub>
                    </m:sSub>
                    <m:r>
                      <a:rPr lang="fa-IR" sz="2200" i="1">
                        <a:latin typeface="Cambria Math" panose="02040503050406030204" pitchFamily="18" charset="0"/>
                      </a:rPr>
                      <m:t> </m:t>
                    </m:r>
                  </m:oMath>
                </a14:m>
                <a:r>
                  <a:rPr lang="fa-IR" sz="2200" b="1" i="1" dirty="0" smtClean="0">
                    <a:solidFill>
                      <a:prstClr val="black"/>
                    </a:solidFill>
                    <a:latin typeface="Cambria Math" panose="02040503050406030204" pitchFamily="18" charset="0"/>
                  </a:rPr>
                  <a:t> پس </a:t>
                </a:r>
                <a:r>
                  <a:rPr lang="fa-IR" sz="2200" b="1" i="1" dirty="0">
                    <a:solidFill>
                      <a:prstClr val="black"/>
                    </a:solidFill>
                    <a:latin typeface="Cambria Math" panose="02040503050406030204" pitchFamily="18" charset="0"/>
                  </a:rPr>
                  <a:t>معادله کامل است بنابراین تابع چون </a:t>
                </a:r>
                <a:r>
                  <a:rPr lang="fa-IR" sz="2200" dirty="0">
                    <a:cs typeface="B Nazanin" panose="00000400000000000000" pitchFamily="2" charset="-78"/>
                  </a:rPr>
                  <a:t> </a:t>
                </a:r>
                <a14:m>
                  <m:oMath xmlns:m="http://schemas.openxmlformats.org/officeDocument/2006/math">
                    <m:r>
                      <a:rPr lang="en-US" sz="2200" i="1">
                        <a:latin typeface="Cambria Math" panose="02040503050406030204" pitchFamily="18" charset="0"/>
                      </a:rPr>
                      <m:t>𝑓</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oMath>
                </a14:m>
                <a:r>
                  <a:rPr lang="fa-IR" sz="2200" dirty="0">
                    <a:cs typeface="B Nazanin" panose="00000400000000000000" pitchFamily="2" charset="-78"/>
                  </a:rPr>
                  <a:t>  وجود دارد که </a:t>
                </a:r>
              </a:p>
              <a:p>
                <a:pPr algn="ctr" rtl="1"/>
                <a14:m>
                  <m:oMathPara xmlns:m="http://schemas.openxmlformats.org/officeDocument/2006/math">
                    <m:oMathParaPr>
                      <m:jc m:val="centerGroup"/>
                    </m:oMathParaPr>
                    <m:oMath xmlns:m="http://schemas.openxmlformats.org/officeDocument/2006/math">
                      <m:sSub>
                        <m:sSubPr>
                          <m:ctrlPr>
                            <a:rPr lang="fa-IR" sz="2200" i="1">
                              <a:latin typeface="Cambria Math" panose="02040503050406030204" pitchFamily="18" charset="0"/>
                            </a:rPr>
                          </m:ctrlPr>
                        </m:sSubPr>
                        <m:e>
                          <m:r>
                            <a:rPr lang="en-US" sz="2200" i="1">
                              <a:latin typeface="Cambria Math" panose="02040503050406030204" pitchFamily="18" charset="0"/>
                            </a:rPr>
                            <m:t>𝑓</m:t>
                          </m:r>
                        </m:e>
                        <m:sub>
                          <m:r>
                            <a:rPr lang="en-US" sz="2200" i="1">
                              <a:latin typeface="Cambria Math" panose="02040503050406030204" pitchFamily="18" charset="0"/>
                            </a:rPr>
                            <m:t>𝑥</m:t>
                          </m:r>
                        </m:sub>
                      </m:sSub>
                      <m:r>
                        <a:rPr lang="en-US" sz="2200" i="1">
                          <a:latin typeface="Cambria Math" panose="02040503050406030204" pitchFamily="18" charset="0"/>
                        </a:rPr>
                        <m:t>=</m:t>
                      </m:r>
                      <m:r>
                        <a:rPr lang="en-US" sz="2200" i="1">
                          <a:latin typeface="Cambria Math" panose="02040503050406030204" pitchFamily="18" charset="0"/>
                        </a:rPr>
                        <m:t>𝑀</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i="1">
                          <a:latin typeface="Cambria Math" panose="02040503050406030204" pitchFamily="18" charset="0"/>
                        </a:rPr>
                        <m:t>,       </m:t>
                      </m:r>
                      <m:sSub>
                        <m:sSubPr>
                          <m:ctrlPr>
                            <a:rPr lang="en-US" sz="2200" i="1">
                              <a:latin typeface="Cambria Math" panose="02040503050406030204" pitchFamily="18" charset="0"/>
                            </a:rPr>
                          </m:ctrlPr>
                        </m:sSubPr>
                        <m:e>
                          <m:r>
                            <a:rPr lang="en-US" sz="2200" i="1">
                              <a:latin typeface="Cambria Math" panose="02040503050406030204" pitchFamily="18" charset="0"/>
                            </a:rPr>
                            <m:t>𝑓</m:t>
                          </m:r>
                        </m:e>
                        <m:sub>
                          <m:r>
                            <a:rPr lang="en-US" sz="2200" i="1">
                              <a:latin typeface="Cambria Math" panose="02040503050406030204" pitchFamily="18" charset="0"/>
                            </a:rPr>
                            <m:t>𝑦</m:t>
                          </m:r>
                        </m:sub>
                      </m:sSub>
                      <m:r>
                        <a:rPr lang="en-US" sz="2200" i="1">
                          <a:latin typeface="Cambria Math" panose="02040503050406030204" pitchFamily="18" charset="0"/>
                        </a:rPr>
                        <m:t>=</m:t>
                      </m:r>
                      <m:r>
                        <a:rPr lang="en-US" sz="2200" i="1">
                          <a:latin typeface="Cambria Math" panose="02040503050406030204" pitchFamily="18" charset="0"/>
                        </a:rPr>
                        <m:t>𝑁</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oMath>
                  </m:oMathPara>
                </a14:m>
                <a:endParaRPr lang="en-US" sz="2200" b="1" i="1" dirty="0">
                  <a:solidFill>
                    <a:prstClr val="black"/>
                  </a:solidFill>
                  <a:latin typeface="Cambria Math" panose="02040503050406030204" pitchFamily="18" charset="0"/>
                </a:endParaRPr>
              </a:p>
              <a:p>
                <a:pPr algn="r" rtl="1"/>
                <a:r>
                  <a:rPr lang="fa-IR" sz="2200" dirty="0">
                    <a:cs typeface="B Nazanin" panose="00000400000000000000" pitchFamily="2" charset="-78"/>
                  </a:rPr>
                  <a:t>با انتگرالگیری </a:t>
                </a:r>
                <a:r>
                  <a:rPr lang="fa-IR" sz="2200" dirty="0" smtClean="0">
                    <a:cs typeface="B Nazanin" panose="00000400000000000000" pitchFamily="2" charset="-78"/>
                  </a:rPr>
                  <a:t>از </a:t>
                </a:r>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𝑓</m:t>
                        </m:r>
                      </m:e>
                      <m:sub>
                        <m:r>
                          <a:rPr lang="en-US" sz="2200" i="1">
                            <a:latin typeface="Cambria Math" panose="02040503050406030204" pitchFamily="18" charset="0"/>
                          </a:rPr>
                          <m:t>𝑦</m:t>
                        </m:r>
                      </m:sub>
                    </m:sSub>
                    <m:r>
                      <a:rPr lang="en-US" sz="2200" i="1">
                        <a:latin typeface="Cambria Math" panose="02040503050406030204" pitchFamily="18" charset="0"/>
                      </a:rPr>
                      <m:t>=</m:t>
                    </m:r>
                    <m:r>
                      <a:rPr lang="en-US" sz="2200" i="1">
                        <a:latin typeface="Cambria Math" panose="02040503050406030204" pitchFamily="18" charset="0"/>
                      </a:rPr>
                      <m:t>𝑁</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oMath>
                </a14:m>
                <a:r>
                  <a:rPr lang="fa-IR" sz="2200" dirty="0" smtClean="0">
                    <a:cs typeface="B Nazanin" panose="00000400000000000000" pitchFamily="2" charset="-78"/>
                  </a:rPr>
                  <a:t> نسبت </a:t>
                </a:r>
                <a:r>
                  <a:rPr lang="fa-IR" sz="2200" dirty="0">
                    <a:cs typeface="B Nazanin" panose="00000400000000000000" pitchFamily="2" charset="-78"/>
                  </a:rPr>
                  <a:t>به</a:t>
                </a:r>
                <a14:m>
                  <m:oMath xmlns:m="http://schemas.openxmlformats.org/officeDocument/2006/math">
                    <m:r>
                      <a:rPr lang="en-US" sz="2200" i="1">
                        <a:latin typeface="Cambria Math" panose="02040503050406030204" pitchFamily="18" charset="0"/>
                      </a:rPr>
                      <m:t>𝑦</m:t>
                    </m:r>
                  </m:oMath>
                </a14:m>
                <a:r>
                  <a:rPr lang="en-US" sz="2200" dirty="0" smtClean="0">
                    <a:cs typeface="B Nazanin" panose="00000400000000000000" pitchFamily="2" charset="-78"/>
                  </a:rPr>
                  <a:t> </a:t>
                </a:r>
                <a:r>
                  <a:rPr lang="fa-IR" sz="2200" dirty="0" smtClean="0">
                    <a:cs typeface="B Nazanin" panose="00000400000000000000" pitchFamily="2" charset="-78"/>
                  </a:rPr>
                  <a:t> داریم</a:t>
                </a:r>
                <a:endParaRPr lang="fa-IR" sz="2200" dirty="0">
                  <a:cs typeface="B Nazanin" panose="00000400000000000000" pitchFamily="2" charset="-78"/>
                </a:endParaRPr>
              </a:p>
              <a:p>
                <a:pPr algn="ctr" rtl="1"/>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𝑓</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i="1">
                          <a:latin typeface="Cambria Math" panose="02040503050406030204" pitchFamily="18" charset="0"/>
                        </a:rPr>
                        <m:t>=</m:t>
                      </m:r>
                      <m:nary>
                        <m:naryPr>
                          <m:limLoc m:val="undOvr"/>
                          <m:subHide m:val="on"/>
                          <m:supHide m:val="on"/>
                          <m:ctrlPr>
                            <a:rPr lang="en-US" sz="2200" b="1" i="1">
                              <a:solidFill>
                                <a:prstClr val="black"/>
                              </a:solidFill>
                              <a:latin typeface="Cambria Math" panose="02040503050406030204" pitchFamily="18" charset="0"/>
                              <a:ea typeface="Cambria Math" panose="02040503050406030204" pitchFamily="18" charset="0"/>
                            </a:rPr>
                          </m:ctrlPr>
                        </m:naryPr>
                        <m:sub/>
                        <m:sup/>
                        <m:e>
                          <m:r>
                            <a:rPr lang="en-US" sz="2200" i="1">
                              <a:latin typeface="Cambria Math" panose="02040503050406030204" pitchFamily="18" charset="0"/>
                            </a:rPr>
                            <m:t>𝑁</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b="1" i="1">
                              <a:solidFill>
                                <a:prstClr val="black"/>
                              </a:solidFill>
                              <a:latin typeface="Cambria Math" panose="02040503050406030204" pitchFamily="18" charset="0"/>
                            </a:rPr>
                            <m:t>𝒅</m:t>
                          </m:r>
                          <m:r>
                            <a:rPr lang="en-US" sz="2200" b="1" i="1" smtClean="0">
                              <a:solidFill>
                                <a:prstClr val="black"/>
                              </a:solidFill>
                              <a:latin typeface="Cambria Math" panose="02040503050406030204" pitchFamily="18" charset="0"/>
                            </a:rPr>
                            <m:t>𝒚</m:t>
                          </m:r>
                        </m:e>
                      </m:nary>
                      <m:r>
                        <a:rPr lang="en-US" sz="2200" i="1">
                          <a:solidFill>
                            <a:prstClr val="black"/>
                          </a:solidFill>
                          <a:latin typeface="Cambria Math" panose="02040503050406030204" pitchFamily="18" charset="0"/>
                        </a:rPr>
                        <m:t>=</m:t>
                      </m:r>
                      <m:nary>
                        <m:naryPr>
                          <m:limLoc m:val="undOvr"/>
                          <m:subHide m:val="on"/>
                          <m:supHide m:val="on"/>
                          <m:ctrlPr>
                            <a:rPr lang="en-US" sz="2200" b="1" i="1">
                              <a:solidFill>
                                <a:prstClr val="black"/>
                              </a:solidFill>
                              <a:latin typeface="Cambria Math" panose="02040503050406030204" pitchFamily="18" charset="0"/>
                              <a:ea typeface="Cambria Math" panose="02040503050406030204" pitchFamily="18" charset="0"/>
                            </a:rPr>
                          </m:ctrlPr>
                        </m:naryPr>
                        <m:sub/>
                        <m:sup/>
                        <m:e>
                          <m:r>
                            <a:rPr lang="en-US" sz="2200" b="1" i="1">
                              <a:solidFill>
                                <a:prstClr val="black"/>
                              </a:solidFill>
                              <a:latin typeface="Cambria Math" panose="02040503050406030204" pitchFamily="18" charset="0"/>
                              <a:ea typeface="Cambria Math" panose="02040503050406030204" pitchFamily="18" charset="0"/>
                            </a:rPr>
                            <m:t>(</m:t>
                          </m:r>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sin</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rPr>
                                <m:t>𝒙</m:t>
                              </m:r>
                            </m:e>
                            <m:sup>
                              <m:r>
                                <a:rPr lang="en-US" sz="2200" b="1" i="1">
                                  <a:solidFill>
                                    <a:prstClr val="black"/>
                                  </a:solidFill>
                                  <a:latin typeface="Cambria Math" panose="02040503050406030204" pitchFamily="18" charset="0"/>
                                </a:rPr>
                                <m:t>𝟐</m:t>
                              </m:r>
                            </m:sup>
                          </m:sSup>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r>
                            <a:rPr lang="en-US" sz="2200" b="1" i="1">
                              <a:solidFill>
                                <a:prstClr val="black"/>
                              </a:solidFill>
                              <a:latin typeface="Cambria Math" panose="02040503050406030204" pitchFamily="18" charset="0"/>
                            </a:rPr>
                            <m:t>+</m:t>
                          </m:r>
                          <m:r>
                            <a:rPr lang="en-US" sz="2200" b="1" i="1">
                              <a:solidFill>
                                <a:prstClr val="black"/>
                              </a:solidFill>
                              <a:latin typeface="Cambria Math" panose="02040503050406030204" pitchFamily="18" charset="0"/>
                            </a:rPr>
                            <m:t>𝟐</m:t>
                          </m:r>
                          <m:r>
                            <a:rPr lang="en-US" sz="2200" b="1" i="1">
                              <a:solidFill>
                                <a:prstClr val="black"/>
                              </a:solidFill>
                              <a:latin typeface="Cambria Math" panose="02040503050406030204" pitchFamily="18" charset="0"/>
                            </a:rPr>
                            <m:t>)</m:t>
                          </m:r>
                          <m:r>
                            <a:rPr lang="en-US" sz="2200" b="1" i="1">
                              <a:solidFill>
                                <a:prstClr val="black"/>
                              </a:solidFill>
                              <a:latin typeface="Cambria Math" panose="02040503050406030204" pitchFamily="18" charset="0"/>
                            </a:rPr>
                            <m:t>𝒅𝒚</m:t>
                          </m:r>
                        </m:e>
                      </m:nary>
                      <m:r>
                        <a:rPr lang="fa-IR" sz="2200" i="1">
                          <a:latin typeface="Cambria Math" panose="02040503050406030204" pitchFamily="18" charset="0"/>
                        </a:rPr>
                        <m:t>=</m:t>
                      </m:r>
                      <m:r>
                        <a:rPr lang="en-US" sz="2200" b="1" i="1">
                          <a:solidFill>
                            <a:prstClr val="black"/>
                          </a:solidFill>
                          <a:latin typeface="Cambria Math" panose="02040503050406030204" pitchFamily="18" charset="0"/>
                        </a:rPr>
                        <m:t>𝒚</m:t>
                      </m:r>
                      <m:func>
                        <m:funcPr>
                          <m:ctrlPr>
                            <a:rPr lang="en-US" sz="2200" b="1" i="1">
                              <a:solidFill>
                                <a:prstClr val="black"/>
                              </a:solidFill>
                              <a:latin typeface="Cambria Math" panose="02040503050406030204" pitchFamily="18" charset="0"/>
                            </a:rPr>
                          </m:ctrlPr>
                        </m:funcPr>
                        <m:fName>
                          <m:r>
                            <m:rPr>
                              <m:sty m:val="p"/>
                            </m:rPr>
                            <a:rPr lang="en-US" sz="2200" b="0" i="0" smtClean="0">
                              <a:solidFill>
                                <a:prstClr val="black"/>
                              </a:solidFill>
                              <a:latin typeface="Cambria Math" panose="02040503050406030204" pitchFamily="18" charset="0"/>
                            </a:rPr>
                            <m:t>sin</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rPr>
                            <m:t>𝒙</m:t>
                          </m:r>
                        </m:e>
                        <m:sup>
                          <m:r>
                            <a:rPr lang="en-US" sz="2200" b="1" i="1">
                              <a:solidFill>
                                <a:prstClr val="black"/>
                              </a:solidFill>
                              <a:latin typeface="Cambria Math" panose="02040503050406030204" pitchFamily="18" charset="0"/>
                            </a:rPr>
                            <m:t>𝟐</m:t>
                          </m:r>
                        </m:sup>
                      </m:sSup>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r>
                        <a:rPr lang="en-US" sz="2200" b="0" i="1" smtClean="0">
                          <a:solidFill>
                            <a:prstClr val="black"/>
                          </a:solidFill>
                          <a:latin typeface="Cambria Math" panose="02040503050406030204" pitchFamily="18" charset="0"/>
                        </a:rPr>
                        <m:t>+</m:t>
                      </m:r>
                      <m:r>
                        <a:rPr lang="en-US" sz="2200" b="0" i="1" smtClean="0">
                          <a:solidFill>
                            <a:prstClr val="black"/>
                          </a:solidFill>
                          <a:latin typeface="Cambria Math" panose="02040503050406030204" pitchFamily="18" charset="0"/>
                        </a:rPr>
                        <m:t>2</m:t>
                      </m:r>
                      <m:r>
                        <a:rPr lang="en-US" sz="2200" b="0" i="1" smtClean="0">
                          <a:solidFill>
                            <a:prstClr val="black"/>
                          </a:solidFill>
                          <a:latin typeface="Cambria Math" panose="02040503050406030204" pitchFamily="18" charset="0"/>
                        </a:rPr>
                        <m:t>𝑦</m:t>
                      </m:r>
                      <m:r>
                        <a:rPr lang="en-US" sz="2200" i="1">
                          <a:latin typeface="Cambria Math" panose="02040503050406030204" pitchFamily="18" charset="0"/>
                        </a:rPr>
                        <m:t>+</m:t>
                      </m:r>
                      <m:r>
                        <a:rPr lang="en-US" sz="2200" i="1">
                          <a:latin typeface="Cambria Math" panose="02040503050406030204" pitchFamily="18" charset="0"/>
                        </a:rPr>
                        <m:t>h</m:t>
                      </m:r>
                      <m:d>
                        <m:dPr>
                          <m:ctrlPr>
                            <a:rPr lang="en-US" sz="2200" i="1">
                              <a:latin typeface="Cambria Math" panose="02040503050406030204" pitchFamily="18" charset="0"/>
                            </a:rPr>
                          </m:ctrlPr>
                        </m:dPr>
                        <m:e>
                          <m:r>
                            <a:rPr lang="en-US" sz="2200" b="0" i="1" smtClean="0">
                              <a:latin typeface="Cambria Math" panose="02040503050406030204" pitchFamily="18" charset="0"/>
                            </a:rPr>
                            <m:t>𝑥</m:t>
                          </m:r>
                        </m:e>
                      </m:d>
                    </m:oMath>
                  </m:oMathPara>
                </a14:m>
                <a:endParaRPr lang="en-US" sz="2200" i="1" dirty="0">
                  <a:latin typeface="Cambria Math" panose="02040503050406030204" pitchFamily="18" charset="0"/>
                </a:endParaRPr>
              </a:p>
              <a:p>
                <a:pPr algn="ctr" rtl="1"/>
                <a14:m>
                  <m:oMath xmlns:m="http://schemas.openxmlformats.org/officeDocument/2006/math">
                    <m:r>
                      <a:rPr lang="en-US" sz="2200" b="1" i="1">
                        <a:solidFill>
                          <a:prstClr val="black"/>
                        </a:solidFill>
                        <a:latin typeface="Cambria Math" panose="02040503050406030204" pitchFamily="18" charset="0"/>
                        <a:ea typeface="Cambria Math" panose="02040503050406030204" pitchFamily="18" charset="0"/>
                      </a:rPr>
                      <m:t>⇒</m:t>
                    </m:r>
                    <m:r>
                      <a:rPr lang="en-US" sz="2200" i="1">
                        <a:latin typeface="Cambria Math" panose="02040503050406030204" pitchFamily="18" charset="0"/>
                      </a:rPr>
                      <m:t>𝑓</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oMath>
                </a14:m>
                <a:r>
                  <a:rPr lang="en-US" sz="2200" dirty="0">
                    <a:cs typeface="B Nazanin" panose="00000400000000000000" pitchFamily="2" charset="-78"/>
                  </a:rPr>
                  <a:t>=</a:t>
                </a:r>
                <a14:m>
                  <m:oMath xmlns:m="http://schemas.openxmlformats.org/officeDocument/2006/math">
                    <m:r>
                      <a:rPr lang="en-US" sz="2200" b="1" i="1">
                        <a:solidFill>
                          <a:prstClr val="black"/>
                        </a:solidFill>
                        <a:latin typeface="Cambria Math" panose="02040503050406030204" pitchFamily="18" charset="0"/>
                      </a:rPr>
                      <m:t>𝒚</m:t>
                    </m:r>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sin</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rPr>
                          <m:t>𝒙</m:t>
                        </m:r>
                      </m:e>
                      <m:sup>
                        <m:r>
                          <a:rPr lang="en-US" sz="2200" b="1" i="1">
                            <a:solidFill>
                              <a:prstClr val="black"/>
                            </a:solidFill>
                            <a:latin typeface="Cambria Math" panose="02040503050406030204" pitchFamily="18" charset="0"/>
                          </a:rPr>
                          <m:t>𝟐</m:t>
                        </m:r>
                      </m:sup>
                    </m:sSup>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r>
                      <a:rPr lang="en-US" sz="2200" i="1">
                        <a:solidFill>
                          <a:prstClr val="black"/>
                        </a:solidFill>
                        <a:latin typeface="Cambria Math" panose="02040503050406030204" pitchFamily="18" charset="0"/>
                      </a:rPr>
                      <m:t>+</m:t>
                    </m:r>
                    <m:r>
                      <a:rPr lang="en-US" sz="2200" i="1">
                        <a:solidFill>
                          <a:prstClr val="black"/>
                        </a:solidFill>
                        <a:latin typeface="Cambria Math" panose="02040503050406030204" pitchFamily="18" charset="0"/>
                      </a:rPr>
                      <m:t>2</m:t>
                    </m:r>
                    <m:r>
                      <a:rPr lang="en-US" sz="2200" i="1">
                        <a:solidFill>
                          <a:prstClr val="black"/>
                        </a:solidFill>
                        <a:latin typeface="Cambria Math" panose="02040503050406030204" pitchFamily="18" charset="0"/>
                      </a:rPr>
                      <m:t>𝑦</m:t>
                    </m:r>
                    <m:r>
                      <a:rPr lang="en-US" sz="2200" i="1">
                        <a:latin typeface="Cambria Math" panose="02040503050406030204" pitchFamily="18" charset="0"/>
                      </a:rPr>
                      <m:t>+</m:t>
                    </m:r>
                    <m:r>
                      <a:rPr lang="en-US" sz="2200" i="1">
                        <a:latin typeface="Cambria Math" panose="02040503050406030204" pitchFamily="18" charset="0"/>
                      </a:rPr>
                      <m:t>h</m:t>
                    </m:r>
                    <m:d>
                      <m:dPr>
                        <m:ctrlPr>
                          <a:rPr lang="en-US" sz="2200" i="1">
                            <a:latin typeface="Cambria Math" panose="02040503050406030204" pitchFamily="18" charset="0"/>
                          </a:rPr>
                        </m:ctrlPr>
                      </m:dPr>
                      <m:e>
                        <m:r>
                          <a:rPr lang="en-US" sz="2200" i="1">
                            <a:latin typeface="Cambria Math" panose="02040503050406030204" pitchFamily="18" charset="0"/>
                          </a:rPr>
                          <m:t>𝑥</m:t>
                        </m:r>
                      </m:e>
                    </m:d>
                  </m:oMath>
                </a14:m>
                <a:endParaRPr lang="en-US" sz="2200" dirty="0">
                  <a:cs typeface="B Nazanin" panose="00000400000000000000" pitchFamily="2" charset="-78"/>
                </a:endParaRPr>
              </a:p>
              <a:p>
                <a:pPr algn="r" rtl="1"/>
                <a:r>
                  <a:rPr lang="fa-IR" sz="2200" dirty="0">
                    <a:cs typeface="B Nazanin" panose="00000400000000000000" pitchFamily="2" charset="-78"/>
                  </a:rPr>
                  <a:t>از</a:t>
                </a:r>
                <a14:m>
                  <m:oMath xmlns:m="http://schemas.openxmlformats.org/officeDocument/2006/math">
                    <m:r>
                      <a:rPr lang="en-US" sz="2200" i="1">
                        <a:latin typeface="Cambria Math" panose="02040503050406030204" pitchFamily="18" charset="0"/>
                      </a:rPr>
                      <m:t>𝑓</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oMath>
                </a14:m>
                <a:r>
                  <a:rPr lang="en-US" sz="2200" dirty="0">
                    <a:cs typeface="B Nazanin" panose="00000400000000000000" pitchFamily="2" charset="-78"/>
                  </a:rPr>
                  <a:t> </a:t>
                </a:r>
                <a:r>
                  <a:rPr lang="fa-IR" sz="2200" dirty="0">
                    <a:cs typeface="B Nazanin" panose="00000400000000000000" pitchFamily="2" charset="-78"/>
                  </a:rPr>
                  <a:t> نسبت به </a:t>
                </a:r>
                <a14:m>
                  <m:oMath xmlns:m="http://schemas.openxmlformats.org/officeDocument/2006/math">
                    <m:r>
                      <a:rPr lang="en-US" sz="2200" b="1" i="1">
                        <a:solidFill>
                          <a:prstClr val="black"/>
                        </a:solidFill>
                        <a:latin typeface="Cambria Math" panose="02040503050406030204" pitchFamily="18" charset="0"/>
                      </a:rPr>
                      <m:t>𝒙</m:t>
                    </m:r>
                    <m:r>
                      <a:rPr lang="en-US" sz="2200" b="1" i="1">
                        <a:solidFill>
                          <a:prstClr val="black"/>
                        </a:solidFill>
                        <a:latin typeface="Cambria Math" panose="02040503050406030204" pitchFamily="18" charset="0"/>
                      </a:rPr>
                      <m:t> </m:t>
                    </m:r>
                  </m:oMath>
                </a14:m>
                <a:r>
                  <a:rPr lang="fa-IR" sz="2200" dirty="0" smtClean="0">
                    <a:cs typeface="B Nazanin" panose="00000400000000000000" pitchFamily="2" charset="-78"/>
                  </a:rPr>
                  <a:t> مشتق </a:t>
                </a:r>
                <a:r>
                  <a:rPr lang="fa-IR" sz="2200" dirty="0">
                    <a:cs typeface="B Nazanin" panose="00000400000000000000" pitchFamily="2" charset="-78"/>
                  </a:rPr>
                  <a:t>بگیریم</a:t>
                </a:r>
              </a:p>
              <a:p>
                <a:pPr algn="ctr" rtl="1"/>
                <a14:m>
                  <m:oMathPara xmlns:m="http://schemas.openxmlformats.org/officeDocument/2006/math">
                    <m:oMathParaPr>
                      <m:jc m:val="centerGroup"/>
                    </m:oMathParaPr>
                    <m:oMath xmlns:m="http://schemas.openxmlformats.org/officeDocument/2006/math">
                      <m:r>
                        <a:rPr lang="en-US" sz="2200" b="1" i="1">
                          <a:solidFill>
                            <a:prstClr val="black"/>
                          </a:solidFill>
                          <a:latin typeface="Cambria Math" panose="02040503050406030204" pitchFamily="18" charset="0"/>
                        </a:rPr>
                        <m:t>𝒚</m:t>
                      </m:r>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cos</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r>
                        <a:rPr lang="en-US" sz="2200" b="1" i="1">
                          <a:solidFill>
                            <a:prstClr val="black"/>
                          </a:solidFill>
                          <a:latin typeface="Cambria Math" panose="02040503050406030204" pitchFamily="18" charset="0"/>
                        </a:rPr>
                        <m:t>𝟐</m:t>
                      </m:r>
                      <m:r>
                        <a:rPr lang="en-US" sz="2200" b="1" i="1">
                          <a:solidFill>
                            <a:prstClr val="black"/>
                          </a:solidFill>
                          <a:latin typeface="Cambria Math" panose="02040503050406030204" pitchFamily="18" charset="0"/>
                        </a:rPr>
                        <m:t>𝒙</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r>
                        <a:rPr lang="en-US" sz="2200" b="1" i="1">
                          <a:solidFill>
                            <a:prstClr val="black"/>
                          </a:solidFill>
                          <a:latin typeface="Cambria Math" panose="02040503050406030204" pitchFamily="18" charset="0"/>
                        </a:rPr>
                        <m:t>+</m:t>
                      </m:r>
                      <m:sSup>
                        <m:sSupPr>
                          <m:ctrlPr>
                            <a:rPr lang="en-US" sz="2200" i="1">
                              <a:latin typeface="Cambria Math" panose="02040503050406030204" pitchFamily="18" charset="0"/>
                            </a:rPr>
                          </m:ctrlPr>
                        </m:sSupPr>
                        <m:e>
                          <m:r>
                            <a:rPr lang="en-US" sz="2200" i="1">
                              <a:latin typeface="Cambria Math" panose="02040503050406030204" pitchFamily="18" charset="0"/>
                            </a:rPr>
                            <m:t>h</m:t>
                          </m:r>
                        </m:e>
                        <m:sup>
                          <m:r>
                            <a:rPr lang="en-US" sz="2200" i="1">
                              <a:latin typeface="Cambria Math" panose="02040503050406030204" pitchFamily="18" charset="0"/>
                            </a:rPr>
                            <m:t>′</m:t>
                          </m:r>
                        </m:sup>
                      </m:sSup>
                      <m:d>
                        <m:dPr>
                          <m:ctrlPr>
                            <a:rPr lang="en-US" sz="2200" i="1">
                              <a:latin typeface="Cambria Math" panose="02040503050406030204" pitchFamily="18" charset="0"/>
                            </a:rPr>
                          </m:ctrlPr>
                        </m:dPr>
                        <m:e>
                          <m:r>
                            <a:rPr lang="en-US" sz="2200" b="0" i="1" smtClean="0">
                              <a:latin typeface="Cambria Math" panose="02040503050406030204" pitchFamily="18" charset="0"/>
                            </a:rPr>
                            <m:t>𝑥</m:t>
                          </m:r>
                        </m:e>
                      </m:d>
                      <m:sSub>
                        <m:sSubPr>
                          <m:ctrlPr>
                            <a:rPr lang="en-US" sz="2200" i="1">
                              <a:latin typeface="Cambria Math" panose="02040503050406030204" pitchFamily="18" charset="0"/>
                            </a:rPr>
                          </m:ctrlPr>
                        </m:sSubPr>
                        <m:e>
                          <m:r>
                            <a:rPr lang="en-US" sz="2200" i="1">
                              <a:latin typeface="Cambria Math" panose="02040503050406030204" pitchFamily="18" charset="0"/>
                            </a:rPr>
                            <m:t>=</m:t>
                          </m:r>
                          <m:r>
                            <a:rPr lang="en-US" sz="2200" i="1">
                              <a:latin typeface="Cambria Math" panose="02040503050406030204" pitchFamily="18" charset="0"/>
                            </a:rPr>
                            <m:t>𝑓</m:t>
                          </m:r>
                        </m:e>
                        <m:sub>
                          <m:r>
                            <a:rPr lang="en-US" sz="2200" b="0" i="1" smtClean="0">
                              <a:latin typeface="Cambria Math" panose="02040503050406030204" pitchFamily="18" charset="0"/>
                            </a:rPr>
                            <m:t>𝑥</m:t>
                          </m:r>
                        </m:sub>
                      </m:sSub>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i="1">
                          <a:latin typeface="Cambria Math" panose="02040503050406030204" pitchFamily="18" charset="0"/>
                        </a:rPr>
                        <m:t>=</m:t>
                      </m:r>
                      <m:r>
                        <a:rPr lang="en-US" sz="2200" b="0" i="1" smtClean="0">
                          <a:latin typeface="Cambria Math" panose="02040503050406030204" pitchFamily="18" charset="0"/>
                        </a:rPr>
                        <m:t>𝑀</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i="1">
                          <a:latin typeface="Cambria Math" panose="02040503050406030204" pitchFamily="18" charset="0"/>
                        </a:rPr>
                        <m:t>=</m:t>
                      </m:r>
                      <m:r>
                        <a:rPr lang="en-US" sz="2200" b="1" i="1">
                          <a:solidFill>
                            <a:prstClr val="black"/>
                          </a:solidFill>
                          <a:latin typeface="Cambria Math" panose="02040503050406030204" pitchFamily="18" charset="0"/>
                        </a:rPr>
                        <m:t>𝒚</m:t>
                      </m:r>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cos</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r>
                        <a:rPr lang="en-US" sz="2200" b="1" i="1">
                          <a:solidFill>
                            <a:prstClr val="black"/>
                          </a:solidFill>
                          <a:latin typeface="Cambria Math" panose="02040503050406030204" pitchFamily="18" charset="0"/>
                        </a:rPr>
                        <m:t>𝟐</m:t>
                      </m:r>
                      <m:r>
                        <a:rPr lang="en-US" sz="2200" b="1" i="1">
                          <a:solidFill>
                            <a:prstClr val="black"/>
                          </a:solidFill>
                          <a:latin typeface="Cambria Math" panose="02040503050406030204" pitchFamily="18" charset="0"/>
                        </a:rPr>
                        <m:t>𝒙</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oMath>
                  </m:oMathPara>
                </a14:m>
                <a:endParaRPr lang="en-US" sz="2200" b="1" i="1" dirty="0" smtClean="0">
                  <a:solidFill>
                    <a:prstClr val="black"/>
                  </a:solidFill>
                  <a:latin typeface="Cambria Math" panose="02040503050406030204" pitchFamily="18" charset="0"/>
                </a:endParaRPr>
              </a:p>
              <a:p>
                <a:pPr algn="ctr" rtl="1"/>
                <a14:m>
                  <m:oMathPara xmlns:m="http://schemas.openxmlformats.org/officeDocument/2006/math">
                    <m:oMathParaPr>
                      <m:jc m:val="centerGroup"/>
                    </m:oMathParaPr>
                    <m:oMath xmlns:m="http://schemas.openxmlformats.org/officeDocument/2006/math">
                      <m:r>
                        <a:rPr lang="en-US" sz="2200" b="1" i="1">
                          <a:solidFill>
                            <a:prstClr val="black"/>
                          </a:solidFill>
                          <a:latin typeface="Cambria Math" panose="02040503050406030204" pitchFamily="18" charset="0"/>
                          <a:ea typeface="Cambria Math" panose="02040503050406030204" pitchFamily="18" charset="0"/>
                        </a:rPr>
                        <m:t>⇒</m:t>
                      </m:r>
                      <m:sSup>
                        <m:sSupPr>
                          <m:ctrlPr>
                            <a:rPr lang="en-US" sz="2200" i="1">
                              <a:latin typeface="Cambria Math" panose="02040503050406030204" pitchFamily="18" charset="0"/>
                            </a:rPr>
                          </m:ctrlPr>
                        </m:sSupPr>
                        <m:e>
                          <m:r>
                            <a:rPr lang="en-US" sz="2200" i="1">
                              <a:latin typeface="Cambria Math" panose="02040503050406030204" pitchFamily="18" charset="0"/>
                            </a:rPr>
                            <m:t>h</m:t>
                          </m:r>
                        </m:e>
                        <m:sup>
                          <m:r>
                            <a:rPr lang="en-US" sz="2200" i="1">
                              <a:latin typeface="Cambria Math" panose="02040503050406030204" pitchFamily="18" charset="0"/>
                            </a:rPr>
                            <m:t>′</m:t>
                          </m:r>
                        </m:sup>
                      </m:sSup>
                      <m:d>
                        <m:dPr>
                          <m:ctrlPr>
                            <a:rPr lang="en-US" sz="2200" i="1">
                              <a:latin typeface="Cambria Math" panose="02040503050406030204" pitchFamily="18" charset="0"/>
                            </a:rPr>
                          </m:ctrlPr>
                        </m:dPr>
                        <m:e>
                          <m:r>
                            <a:rPr lang="en-US" sz="2200" b="0" i="1" smtClean="0">
                              <a:latin typeface="Cambria Math" panose="02040503050406030204" pitchFamily="18" charset="0"/>
                            </a:rPr>
                            <m:t>𝑥</m:t>
                          </m:r>
                        </m:e>
                      </m:d>
                      <m:r>
                        <a:rPr lang="en-US" sz="2200">
                          <a:latin typeface="Cambria Math" panose="02040503050406030204" pitchFamily="18" charset="0"/>
                        </a:rPr>
                        <m:t>=</m:t>
                      </m:r>
                      <m:r>
                        <a:rPr lang="fa-IR" sz="2200" b="1" i="1" smtClean="0">
                          <a:solidFill>
                            <a:prstClr val="black"/>
                          </a:solidFill>
                          <a:latin typeface="Cambria Math" panose="02040503050406030204" pitchFamily="18" charset="0"/>
                        </a:rPr>
                        <m:t>𝟎</m:t>
                      </m:r>
                      <m:r>
                        <a:rPr lang="en-US" sz="2200" b="1" i="1">
                          <a:solidFill>
                            <a:prstClr val="black"/>
                          </a:solidFill>
                          <a:latin typeface="Cambria Math" panose="02040503050406030204" pitchFamily="18" charset="0"/>
                          <a:ea typeface="Cambria Math" panose="02040503050406030204" pitchFamily="18" charset="0"/>
                        </a:rPr>
                        <m:t>⇒</m:t>
                      </m:r>
                      <m:r>
                        <a:rPr lang="en-US" sz="2200" i="1">
                          <a:solidFill>
                            <a:prstClr val="black"/>
                          </a:solidFill>
                          <a:latin typeface="Cambria Math" panose="02040503050406030204" pitchFamily="18" charset="0"/>
                          <a:ea typeface="Cambria Math" panose="02040503050406030204" pitchFamily="18" charset="0"/>
                        </a:rPr>
                        <m:t>h</m:t>
                      </m:r>
                      <m:d>
                        <m:dPr>
                          <m:ctrlPr>
                            <a:rPr lang="en-US" sz="2200" i="1">
                              <a:latin typeface="Cambria Math" panose="02040503050406030204" pitchFamily="18" charset="0"/>
                            </a:rPr>
                          </m:ctrlPr>
                        </m:dPr>
                        <m:e>
                          <m:r>
                            <a:rPr lang="en-US" sz="2200" b="0" i="1" smtClean="0">
                              <a:latin typeface="Cambria Math" panose="02040503050406030204" pitchFamily="18" charset="0"/>
                            </a:rPr>
                            <m:t>𝑥</m:t>
                          </m:r>
                        </m:e>
                      </m:d>
                      <m:r>
                        <a:rPr lang="en-US" sz="2200">
                          <a:latin typeface="Cambria Math" panose="02040503050406030204" pitchFamily="18" charset="0"/>
                        </a:rPr>
                        <m:t>=</m:t>
                      </m:r>
                      <m:sSup>
                        <m:sSupPr>
                          <m:ctrlPr>
                            <a:rPr lang="en-US" sz="2200" i="1">
                              <a:latin typeface="Cambria Math" panose="02040503050406030204" pitchFamily="18" charset="0"/>
                            </a:rPr>
                          </m:ctrlPr>
                        </m:sSupPr>
                        <m:e>
                          <m:r>
                            <a:rPr lang="en-US" sz="2200" b="0" i="1" smtClean="0">
                              <a:latin typeface="Cambria Math" panose="02040503050406030204" pitchFamily="18" charset="0"/>
                            </a:rPr>
                            <m:t>𝑐</m:t>
                          </m:r>
                        </m:e>
                        <m:sup>
                          <m:r>
                            <a:rPr lang="en-US" sz="2200" i="1">
                              <a:latin typeface="Cambria Math" panose="02040503050406030204" pitchFamily="18" charset="0"/>
                            </a:rPr>
                            <m:t>′</m:t>
                          </m:r>
                        </m:sup>
                      </m:sSup>
                    </m:oMath>
                  </m:oMathPara>
                </a14:m>
                <a:endParaRPr lang="en-US" sz="2200" i="1" dirty="0" smtClean="0">
                  <a:latin typeface="Cambria Math" panose="02040503050406030204" pitchFamily="18" charset="0"/>
                </a:endParaRPr>
              </a:p>
              <a:p>
                <a:pPr algn="ctr" rtl="1"/>
                <a14:m>
                  <m:oMath xmlns:m="http://schemas.openxmlformats.org/officeDocument/2006/math">
                    <m:r>
                      <a:rPr lang="en-US" sz="2200" b="1" i="1">
                        <a:solidFill>
                          <a:prstClr val="black"/>
                        </a:solidFill>
                        <a:latin typeface="Cambria Math" panose="02040503050406030204" pitchFamily="18" charset="0"/>
                        <a:ea typeface="Cambria Math" panose="02040503050406030204" pitchFamily="18" charset="0"/>
                      </a:rPr>
                      <m:t>⇒</m:t>
                    </m:r>
                    <m:r>
                      <a:rPr lang="en-US" sz="2200" i="1">
                        <a:latin typeface="Cambria Math" panose="02040503050406030204" pitchFamily="18" charset="0"/>
                      </a:rPr>
                      <m:t>𝑓</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oMath>
                </a14:m>
                <a:r>
                  <a:rPr lang="en-US" sz="2200" dirty="0">
                    <a:cs typeface="B Nazanin" panose="00000400000000000000" pitchFamily="2" charset="-78"/>
                  </a:rPr>
                  <a:t>=</a:t>
                </a:r>
                <a14:m>
                  <m:oMath xmlns:m="http://schemas.openxmlformats.org/officeDocument/2006/math">
                    <m:r>
                      <a:rPr lang="en-US" sz="2200" b="1" i="1">
                        <a:solidFill>
                          <a:prstClr val="black"/>
                        </a:solidFill>
                        <a:latin typeface="Cambria Math" panose="02040503050406030204" pitchFamily="18" charset="0"/>
                      </a:rPr>
                      <m:t>𝒚</m:t>
                    </m:r>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sin</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rPr>
                          <m:t>𝒙</m:t>
                        </m:r>
                      </m:e>
                      <m:sup>
                        <m:r>
                          <a:rPr lang="en-US" sz="2200" b="1" i="1">
                            <a:solidFill>
                              <a:prstClr val="black"/>
                            </a:solidFill>
                            <a:latin typeface="Cambria Math" panose="02040503050406030204" pitchFamily="18" charset="0"/>
                          </a:rPr>
                          <m:t>𝟐</m:t>
                        </m:r>
                      </m:sup>
                    </m:sSup>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r>
                      <a:rPr lang="en-US" sz="2200" b="0" i="1" smtClean="0">
                        <a:solidFill>
                          <a:prstClr val="black"/>
                        </a:solidFill>
                        <a:latin typeface="Cambria Math" panose="02040503050406030204" pitchFamily="18" charset="0"/>
                      </a:rPr>
                      <m:t>+</m:t>
                    </m:r>
                    <m:r>
                      <a:rPr lang="en-US" sz="2200" b="0" i="1" smtClean="0">
                        <a:solidFill>
                          <a:prstClr val="black"/>
                        </a:solidFill>
                        <a:latin typeface="Cambria Math" panose="02040503050406030204" pitchFamily="18" charset="0"/>
                      </a:rPr>
                      <m:t>2</m:t>
                    </m:r>
                    <m:r>
                      <a:rPr lang="en-US" sz="2200" b="0" i="1" smtClean="0">
                        <a:solidFill>
                          <a:prstClr val="black"/>
                        </a:solidFill>
                        <a:latin typeface="Cambria Math" panose="02040503050406030204" pitchFamily="18" charset="0"/>
                      </a:rPr>
                      <m:t>𝑦</m:t>
                    </m:r>
                    <m:r>
                      <a:rPr lang="en-US" sz="2200" i="1">
                        <a:latin typeface="Cambria Math" panose="02040503050406030204" pitchFamily="18" charset="0"/>
                      </a:rPr>
                      <m:t>+</m:t>
                    </m:r>
                    <m:sSup>
                      <m:sSupPr>
                        <m:ctrlPr>
                          <a:rPr lang="en-US" sz="2200" i="1">
                            <a:latin typeface="Cambria Math" panose="02040503050406030204" pitchFamily="18" charset="0"/>
                          </a:rPr>
                        </m:ctrlPr>
                      </m:sSupPr>
                      <m:e>
                        <m:r>
                          <a:rPr lang="en-US" sz="2200" i="1">
                            <a:latin typeface="Cambria Math" panose="02040503050406030204" pitchFamily="18" charset="0"/>
                          </a:rPr>
                          <m:t>𝑐</m:t>
                        </m:r>
                      </m:e>
                      <m:sup>
                        <m:r>
                          <a:rPr lang="en-US" sz="2200" i="1">
                            <a:latin typeface="Cambria Math" panose="02040503050406030204" pitchFamily="18" charset="0"/>
                          </a:rPr>
                          <m:t>′</m:t>
                        </m:r>
                      </m:sup>
                    </m:sSup>
                  </m:oMath>
                </a14:m>
                <a:endParaRPr lang="fa-IR" sz="2200" dirty="0">
                  <a:cs typeface="B Nazanin" panose="00000400000000000000" pitchFamily="2" charset="-78"/>
                </a:endParaRPr>
              </a:p>
              <a:p>
                <a:pPr algn="r" rtl="1"/>
                <a:r>
                  <a:rPr lang="fa-IR" sz="2200" dirty="0">
                    <a:cs typeface="B Nazanin" panose="00000400000000000000" pitchFamily="2" charset="-78"/>
                  </a:rPr>
                  <a:t>و جواب عمومی برابر است با</a:t>
                </a:r>
              </a:p>
              <a:p>
                <a:pPr algn="ctr" rtl="1"/>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𝑓</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i="1">
                          <a:latin typeface="Cambria Math" panose="02040503050406030204" pitchFamily="18" charset="0"/>
                        </a:rPr>
                        <m:t>=</m:t>
                      </m:r>
                      <m:r>
                        <a:rPr lang="en-US" sz="2200" i="1">
                          <a:latin typeface="Cambria Math" panose="02040503050406030204" pitchFamily="18" charset="0"/>
                        </a:rPr>
                        <m:t>𝐶</m:t>
                      </m:r>
                      <m:r>
                        <a:rPr lang="en-US" sz="2200" b="1" i="1">
                          <a:solidFill>
                            <a:prstClr val="black"/>
                          </a:solidFill>
                          <a:latin typeface="Cambria Math" panose="02040503050406030204" pitchFamily="18" charset="0"/>
                          <a:ea typeface="Cambria Math" panose="02040503050406030204" pitchFamily="18" charset="0"/>
                        </a:rPr>
                        <m:t>⇒</m:t>
                      </m:r>
                      <m:r>
                        <a:rPr lang="en-US" sz="2200" b="1" i="1">
                          <a:solidFill>
                            <a:prstClr val="black"/>
                          </a:solidFill>
                          <a:latin typeface="Cambria Math" panose="02040503050406030204" pitchFamily="18" charset="0"/>
                        </a:rPr>
                        <m:t>𝒚</m:t>
                      </m:r>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sin</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rPr>
                            <m:t>𝒙</m:t>
                          </m:r>
                        </m:e>
                        <m:sup>
                          <m:r>
                            <a:rPr lang="en-US" sz="2200" b="1" i="1">
                              <a:solidFill>
                                <a:prstClr val="black"/>
                              </a:solidFill>
                              <a:latin typeface="Cambria Math" panose="02040503050406030204" pitchFamily="18" charset="0"/>
                            </a:rPr>
                            <m:t>𝟐</m:t>
                          </m:r>
                        </m:sup>
                      </m:sSup>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r>
                        <a:rPr lang="en-US" sz="2200" i="1">
                          <a:latin typeface="Cambria Math" panose="02040503050406030204" pitchFamily="18" charset="0"/>
                        </a:rPr>
                        <m:t>+</m:t>
                      </m:r>
                      <m:r>
                        <a:rPr lang="en-US" sz="2200" i="1">
                          <a:latin typeface="Cambria Math" panose="02040503050406030204" pitchFamily="18" charset="0"/>
                        </a:rPr>
                        <m:t>2</m:t>
                      </m:r>
                      <m:r>
                        <a:rPr lang="en-US" sz="2200" i="1">
                          <a:latin typeface="Cambria Math" panose="02040503050406030204" pitchFamily="18" charset="0"/>
                        </a:rPr>
                        <m:t>𝑦</m:t>
                      </m:r>
                      <m:r>
                        <a:rPr lang="en-US" sz="2200" b="0" i="1" smtClean="0">
                          <a:latin typeface="Cambria Math" panose="02040503050406030204" pitchFamily="18" charset="0"/>
                        </a:rPr>
                        <m:t>+</m:t>
                      </m:r>
                      <m:sSup>
                        <m:sSupPr>
                          <m:ctrlPr>
                            <a:rPr lang="en-US" sz="2200" i="1">
                              <a:latin typeface="Cambria Math" panose="02040503050406030204" pitchFamily="18" charset="0"/>
                            </a:rPr>
                          </m:ctrlPr>
                        </m:sSupPr>
                        <m:e>
                          <m:r>
                            <a:rPr lang="en-US" sz="2200" i="1">
                              <a:latin typeface="Cambria Math" panose="02040503050406030204" pitchFamily="18" charset="0"/>
                            </a:rPr>
                            <m:t>𝑐</m:t>
                          </m:r>
                        </m:e>
                        <m:sup>
                          <m:r>
                            <a:rPr lang="en-US" sz="2200" i="1">
                              <a:latin typeface="Cambria Math" panose="02040503050406030204" pitchFamily="18" charset="0"/>
                            </a:rPr>
                            <m:t>′</m:t>
                          </m:r>
                        </m:sup>
                      </m:sSup>
                      <m:r>
                        <a:rPr lang="en-US" sz="2200" b="1" i="1">
                          <a:solidFill>
                            <a:prstClr val="black"/>
                          </a:solidFill>
                          <a:latin typeface="Cambria Math" panose="02040503050406030204" pitchFamily="18" charset="0"/>
                        </a:rPr>
                        <m:t>=</m:t>
                      </m:r>
                      <m:r>
                        <a:rPr lang="en-US" sz="2200" b="1" i="1">
                          <a:solidFill>
                            <a:prstClr val="black"/>
                          </a:solidFill>
                          <a:latin typeface="Cambria Math" panose="02040503050406030204" pitchFamily="18" charset="0"/>
                        </a:rPr>
                        <m:t>𝒄</m:t>
                      </m:r>
                    </m:oMath>
                  </m:oMathPara>
                </a14:m>
                <a:endParaRPr lang="en-US" sz="2200" dirty="0" smtClean="0">
                  <a:cs typeface="B Nazanin" panose="00000400000000000000" pitchFamily="2" charset="-78"/>
                </a:endParaRPr>
              </a:p>
              <a:p>
                <a:pPr algn="ctr" rtl="1"/>
                <a14:m>
                  <m:oMathPara xmlns:m="http://schemas.openxmlformats.org/officeDocument/2006/math">
                    <m:oMathParaPr>
                      <m:jc m:val="centerGroup"/>
                    </m:oMathParaPr>
                    <m:oMath xmlns:m="http://schemas.openxmlformats.org/officeDocument/2006/math">
                      <m:r>
                        <a:rPr lang="en-US" sz="2200" b="1" i="1">
                          <a:solidFill>
                            <a:prstClr val="black"/>
                          </a:solidFill>
                          <a:latin typeface="Cambria Math" panose="02040503050406030204" pitchFamily="18" charset="0"/>
                        </a:rPr>
                        <m:t>𝒚</m:t>
                      </m:r>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sin</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rPr>
                            <m:t>𝒙</m:t>
                          </m:r>
                        </m:e>
                        <m:sup>
                          <m:r>
                            <a:rPr lang="en-US" sz="2200" b="1" i="1">
                              <a:solidFill>
                                <a:prstClr val="black"/>
                              </a:solidFill>
                              <a:latin typeface="Cambria Math" panose="02040503050406030204" pitchFamily="18" charset="0"/>
                            </a:rPr>
                            <m:t>𝟐</m:t>
                          </m:r>
                        </m:sup>
                      </m:sSup>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r>
                        <a:rPr lang="en-US" sz="2200" i="1">
                          <a:latin typeface="Cambria Math" panose="02040503050406030204" pitchFamily="18" charset="0"/>
                        </a:rPr>
                        <m:t>+</m:t>
                      </m:r>
                      <m:r>
                        <a:rPr lang="en-US" sz="2200" i="1">
                          <a:latin typeface="Cambria Math" panose="02040503050406030204" pitchFamily="18" charset="0"/>
                        </a:rPr>
                        <m:t>2</m:t>
                      </m:r>
                      <m:r>
                        <a:rPr lang="en-US" sz="2200" i="1">
                          <a:latin typeface="Cambria Math" panose="02040503050406030204" pitchFamily="18" charset="0"/>
                        </a:rPr>
                        <m:t>𝑦</m:t>
                      </m:r>
                      <m:r>
                        <a:rPr lang="en-US" sz="2200" b="1" i="1">
                          <a:solidFill>
                            <a:prstClr val="black"/>
                          </a:solidFill>
                          <a:latin typeface="Cambria Math" panose="02040503050406030204" pitchFamily="18" charset="0"/>
                        </a:rPr>
                        <m:t>=</m:t>
                      </m:r>
                      <m:sSub>
                        <m:sSubPr>
                          <m:ctrlPr>
                            <a:rPr lang="fa-IR" sz="2200" i="1" smtClean="0">
                              <a:latin typeface="Cambria Math" panose="02040503050406030204" pitchFamily="18" charset="0"/>
                            </a:rPr>
                          </m:ctrlPr>
                        </m:sSubPr>
                        <m:e>
                          <m:r>
                            <a:rPr lang="en-US" sz="2200" b="0" i="1" smtClean="0">
                              <a:latin typeface="Cambria Math" panose="02040503050406030204" pitchFamily="18" charset="0"/>
                            </a:rPr>
                            <m:t>𝑐</m:t>
                          </m:r>
                        </m:e>
                        <m:sub>
                          <m:r>
                            <a:rPr lang="en-US" sz="2200" b="0" i="1" smtClean="0">
                              <a:latin typeface="Cambria Math" panose="02040503050406030204" pitchFamily="18" charset="0"/>
                            </a:rPr>
                            <m:t>1</m:t>
                          </m:r>
                        </m:sub>
                      </m:sSub>
                    </m:oMath>
                  </m:oMathPara>
                </a14:m>
                <a:endParaRPr lang="fa-IR" sz="2200" dirty="0">
                  <a:cs typeface="B Nazanin" panose="00000400000000000000" pitchFamily="2" charset="-78"/>
                </a:endParaRPr>
              </a:p>
              <a:p>
                <a:pPr algn="r" rtl="1"/>
                <a:endParaRPr lang="fa-IR" sz="2200" b="1" dirty="0"/>
              </a:p>
            </p:txBody>
          </p:sp>
        </mc:Choice>
        <mc:Fallback>
          <p:sp>
            <p:nvSpPr>
              <p:cNvPr id="2" name="TextBox 1"/>
              <p:cNvSpPr txBox="1">
                <a:spLocks noRot="1" noChangeAspect="1" noMove="1" noResize="1" noEditPoints="1" noAdjustHandles="1" noChangeArrowheads="1" noChangeShapeType="1" noTextEdit="1"/>
              </p:cNvSpPr>
              <p:nvPr/>
            </p:nvSpPr>
            <p:spPr>
              <a:xfrm>
                <a:off x="0" y="0"/>
                <a:ext cx="12192000" cy="6586034"/>
              </a:xfrm>
              <a:prstGeom prst="rect">
                <a:avLst/>
              </a:prstGeom>
              <a:blipFill rotWithShape="0">
                <a:blip r:embed="rId2"/>
                <a:stretch>
                  <a:fillRect r="-650"/>
                </a:stretch>
              </a:blipFill>
            </p:spPr>
            <p:txBody>
              <a:bodyPr/>
              <a:lstStyle/>
              <a:p>
                <a:r>
                  <a:rPr lang="fa-IR">
                    <a:noFill/>
                  </a:rPr>
                  <a:t> </a:t>
                </a:r>
              </a:p>
            </p:txBody>
          </p:sp>
        </mc:Fallback>
      </mc:AlternateContent>
    </p:spTree>
    <p:extLst>
      <p:ext uri="{BB962C8B-B14F-4D97-AF65-F5344CB8AC3E}">
        <p14:creationId xmlns:p14="http://schemas.microsoft.com/office/powerpoint/2010/main" val="1069116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515" t="-1426" r="16914" b="91435"/>
          <a:stretch/>
        </p:blipFill>
        <p:spPr>
          <a:xfrm>
            <a:off x="38101" y="-152400"/>
            <a:ext cx="5593080" cy="100584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332" t="8111" r="38644" b="85380"/>
          <a:stretch/>
        </p:blipFill>
        <p:spPr>
          <a:xfrm>
            <a:off x="579119" y="990600"/>
            <a:ext cx="3703321" cy="65532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155" t="20373" r="51061" b="71756"/>
          <a:stretch/>
        </p:blipFill>
        <p:spPr>
          <a:xfrm>
            <a:off x="110491" y="1645920"/>
            <a:ext cx="2903219" cy="792480"/>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8188" t="19162" r="-319" b="72513"/>
          <a:stretch/>
        </p:blipFill>
        <p:spPr>
          <a:xfrm>
            <a:off x="2895598" y="1463040"/>
            <a:ext cx="3710939" cy="8382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4505" t="27639" r="19590" b="65095"/>
          <a:stretch/>
        </p:blipFill>
        <p:spPr>
          <a:xfrm>
            <a:off x="289560" y="2438400"/>
            <a:ext cx="1844040" cy="731520"/>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72703" t="35510" r="14665" b="58889"/>
          <a:stretch/>
        </p:blipFill>
        <p:spPr>
          <a:xfrm>
            <a:off x="2095496" y="2552700"/>
            <a:ext cx="899161" cy="56388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922" t="50497" r="29170" b="43751"/>
          <a:stretch/>
        </p:blipFill>
        <p:spPr>
          <a:xfrm>
            <a:off x="3124195" y="2438400"/>
            <a:ext cx="1630681" cy="57912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72703" t="48226" r="-1177" b="44962"/>
          <a:stretch/>
        </p:blipFill>
        <p:spPr>
          <a:xfrm>
            <a:off x="4800593" y="2331720"/>
            <a:ext cx="2026921" cy="68580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9" t="57763" r="55985" b="34215"/>
          <a:stretch/>
        </p:blipFill>
        <p:spPr>
          <a:xfrm>
            <a:off x="-118113" y="3558540"/>
            <a:ext cx="3131823" cy="807720"/>
          </a:xfrm>
          <a:prstGeom prst="rect">
            <a:avLst/>
          </a:prstGeom>
        </p:spPr>
      </p:pic>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44764" t="56855" r="36395" b="35349"/>
          <a:stretch/>
        </p:blipFill>
        <p:spPr>
          <a:xfrm>
            <a:off x="3124195" y="3512820"/>
            <a:ext cx="1341127" cy="784860"/>
          </a:xfrm>
          <a:prstGeom prst="rect">
            <a:avLst/>
          </a:prstGeom>
        </p:spPr>
      </p:pic>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1051" t="66089" r="48385" b="26039"/>
          <a:stretch/>
        </p:blipFill>
        <p:spPr>
          <a:xfrm>
            <a:off x="-182880" y="4282440"/>
            <a:ext cx="3749041" cy="792480"/>
          </a:xfrm>
          <a:prstGeom prst="rect">
            <a:avLst/>
          </a:prstGeom>
        </p:spPr>
      </p:pic>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356" t="75398" r="72096" b="17790"/>
          <a:stretch/>
        </p:blipFill>
        <p:spPr>
          <a:xfrm>
            <a:off x="289560" y="5189220"/>
            <a:ext cx="2011680" cy="685800"/>
          </a:xfrm>
          <a:prstGeom prst="rect">
            <a:avLst/>
          </a:prstGeom>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27851" t="73658" r="24621" b="18772"/>
          <a:stretch/>
        </p:blipFill>
        <p:spPr>
          <a:xfrm>
            <a:off x="2324102" y="5074920"/>
            <a:ext cx="3383280" cy="762000"/>
          </a:xfrm>
          <a:prstGeom prst="rect">
            <a:avLst/>
          </a:prstGeom>
        </p:spPr>
      </p:pic>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4192" t="84103" r="57056" b="8480"/>
          <a:stretch/>
        </p:blipFill>
        <p:spPr>
          <a:xfrm>
            <a:off x="5943601" y="5128260"/>
            <a:ext cx="2758440" cy="746760"/>
          </a:xfrm>
          <a:prstGeom prst="rect">
            <a:avLst/>
          </a:prstGeom>
        </p:spPr>
      </p:pic>
      <p:grpSp>
        <p:nvGrpSpPr>
          <p:cNvPr id="22" name="Group 21"/>
          <p:cNvGrpSpPr/>
          <p:nvPr/>
        </p:nvGrpSpPr>
        <p:grpSpPr>
          <a:xfrm>
            <a:off x="8702041" y="4648200"/>
            <a:ext cx="3261361" cy="2240280"/>
            <a:chOff x="8702041" y="4648200"/>
            <a:chExt cx="3261361" cy="224028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44122" t="80923" r="10062" b="8480"/>
            <a:stretch/>
          </p:blipFill>
          <p:spPr>
            <a:xfrm>
              <a:off x="8702041" y="4770120"/>
              <a:ext cx="3261361" cy="1066800"/>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88331" t="44594" r="9528" b="33153"/>
            <a:stretch/>
          </p:blipFill>
          <p:spPr>
            <a:xfrm>
              <a:off x="10363196" y="4648200"/>
              <a:ext cx="152401" cy="2240280"/>
            </a:xfrm>
            <a:prstGeom prst="rect">
              <a:avLst/>
            </a:prstGeom>
          </p:spPr>
        </p:pic>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l="28495" t="83155" r="68081" b="13326"/>
            <a:stretch/>
          </p:blipFill>
          <p:spPr>
            <a:xfrm>
              <a:off x="10363196" y="4912995"/>
              <a:ext cx="243840" cy="354330"/>
            </a:xfrm>
            <a:prstGeom prst="rect">
              <a:avLst/>
            </a:prstGeom>
          </p:spPr>
        </p:pic>
      </p:grpSp>
    </p:spTree>
    <p:extLst>
      <p:ext uri="{BB962C8B-B14F-4D97-AF65-F5344CB8AC3E}">
        <p14:creationId xmlns:p14="http://schemas.microsoft.com/office/powerpoint/2010/main" val="297819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149" y="150125"/>
            <a:ext cx="11577851" cy="8024884"/>
          </a:xfrm>
          <a:prstGeom prst="rect">
            <a:avLst/>
          </a:prstGeom>
        </p:spPr>
      </p:pic>
    </p:spTree>
    <p:extLst>
      <p:ext uri="{BB962C8B-B14F-4D97-AF65-F5344CB8AC3E}">
        <p14:creationId xmlns:p14="http://schemas.microsoft.com/office/powerpoint/2010/main" val="4009695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3" y="95535"/>
            <a:ext cx="10249468" cy="7055892"/>
          </a:xfrm>
          <a:prstGeom prst="rect">
            <a:avLst/>
          </a:prstGeom>
        </p:spPr>
      </p:pic>
    </p:spTree>
    <p:extLst>
      <p:ext uri="{BB962C8B-B14F-4D97-AF65-F5344CB8AC3E}">
        <p14:creationId xmlns:p14="http://schemas.microsoft.com/office/powerpoint/2010/main" val="3821493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356" y="0"/>
            <a:ext cx="8925636" cy="6858000"/>
          </a:xfrm>
          <a:prstGeom prst="rect">
            <a:avLst/>
          </a:prstGeom>
        </p:spPr>
      </p:pic>
    </p:spTree>
    <p:extLst>
      <p:ext uri="{BB962C8B-B14F-4D97-AF65-F5344CB8AC3E}">
        <p14:creationId xmlns:p14="http://schemas.microsoft.com/office/powerpoint/2010/main" val="2410892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0" y="0"/>
                <a:ext cx="12054840" cy="1754326"/>
              </a:xfrm>
              <a:prstGeom prst="rect">
                <a:avLst/>
              </a:prstGeom>
              <a:noFill/>
            </p:spPr>
            <p:txBody>
              <a:bodyPr wrap="square" rtlCol="1">
                <a:spAutoFit/>
              </a:bodyPr>
              <a:lstStyle/>
              <a:p>
                <a:pPr algn="r" rtl="1"/>
                <a:r>
                  <a:rPr lang="fa-IR" b="1" dirty="0" smtClean="0">
                    <a:cs typeface="B Nazanin" panose="00000400000000000000" pitchFamily="2" charset="-78"/>
                  </a:rPr>
                  <a:t>روش دوم(روش دسته بندی): </a:t>
                </a:r>
              </a:p>
              <a:p>
                <a:pPr algn="r" rtl="1"/>
                <a:r>
                  <a:rPr lang="fa-IR" dirty="0" smtClean="0">
                    <a:cs typeface="B Nazanin" panose="00000400000000000000" pitchFamily="2" charset="-78"/>
                  </a:rPr>
                  <a:t>در این روش عباراتی که فقط شامل </a:t>
                </a:r>
                <a14:m>
                  <m:oMath xmlns:m="http://schemas.openxmlformats.org/officeDocument/2006/math">
                    <m:r>
                      <a:rPr lang="en-US" b="0" i="1" smtClean="0">
                        <a:latin typeface="Cambria Math" panose="02040503050406030204" pitchFamily="18" charset="0"/>
                      </a:rPr>
                      <m:t>𝑥</m:t>
                    </m:r>
                  </m:oMath>
                </a14:m>
                <a:r>
                  <a:rPr lang="fa-IR" dirty="0" smtClean="0">
                    <a:cs typeface="B Nazanin" panose="00000400000000000000" pitchFamily="2" charset="-78"/>
                  </a:rPr>
                  <a:t> هستند، عباراتی که فقط شامل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 </m:t>
                    </m:r>
                  </m:oMath>
                </a14:m>
                <a:r>
                  <a:rPr lang="fa-IR" dirty="0" smtClean="0">
                    <a:cs typeface="B Nazanin" panose="00000400000000000000" pitchFamily="2" charset="-78"/>
                  </a:rPr>
                  <a:t> هستند</a:t>
                </a:r>
                <a:r>
                  <a:rPr lang="fa-IR" dirty="0">
                    <a:cs typeface="B Nazanin" panose="00000400000000000000" pitchFamily="2" charset="-78"/>
                  </a:rPr>
                  <a:t> </a:t>
                </a:r>
                <a:r>
                  <a:rPr lang="fa-IR" dirty="0" smtClean="0">
                    <a:cs typeface="B Nazanin" panose="00000400000000000000" pitchFamily="2" charset="-78"/>
                  </a:rPr>
                  <a:t>و عباراتی که شامل </a:t>
                </a:r>
                <a14:m>
                  <m:oMath xmlns:m="http://schemas.openxmlformats.org/officeDocument/2006/math">
                    <m:r>
                      <a:rPr lang="en-US" b="0" i="1" smtClean="0">
                        <a:latin typeface="Cambria Math" panose="02040503050406030204" pitchFamily="18" charset="0"/>
                      </a:rPr>
                      <m:t>𝑥</m:t>
                    </m:r>
                  </m:oMath>
                </a14:m>
                <a:r>
                  <a:rPr lang="fa-IR" dirty="0" smtClean="0">
                    <a:cs typeface="B Nazanin" panose="00000400000000000000" pitchFamily="2" charset="-78"/>
                  </a:rPr>
                  <a:t>  و </a:t>
                </a:r>
                <a14:m>
                  <m:oMath xmlns:m="http://schemas.openxmlformats.org/officeDocument/2006/math">
                    <m:r>
                      <a:rPr lang="en-US" b="0" i="1" smtClean="0">
                        <a:latin typeface="Cambria Math" panose="02040503050406030204" pitchFamily="18" charset="0"/>
                        <a:cs typeface="B Nazanin" panose="00000400000000000000" pitchFamily="2" charset="-78"/>
                      </a:rPr>
                      <m:t>𝑦</m:t>
                    </m:r>
                  </m:oMath>
                </a14:m>
                <a:r>
                  <a:rPr lang="fa-IR" dirty="0" smtClean="0">
                    <a:cs typeface="B Nazanin" panose="00000400000000000000" pitchFamily="2" charset="-78"/>
                  </a:rPr>
                  <a:t> هر دو هستند را در سه دسته قرار می دهیم. پس از آن تابع اولیه این دسته ها را می یابیم که در آن صورت عبارتی مثل </a:t>
                </a:r>
                <a14:m>
                  <m:oMath xmlns:m="http://schemas.openxmlformats.org/officeDocument/2006/math">
                    <m:r>
                      <a:rPr lang="en-US" b="0" i="1" smtClean="0">
                        <a:latin typeface="Cambria Math" panose="02040503050406030204" pitchFamily="18" charset="0"/>
                      </a:rPr>
                      <m:t>𝑑𝑓</m:t>
                    </m:r>
                    <m:r>
                      <a:rPr lang="en-US" b="0" i="1" smtClean="0">
                        <a:latin typeface="Cambria Math" panose="02040503050406030204" pitchFamily="18" charset="0"/>
                      </a:rPr>
                      <m:t>=</m:t>
                    </m:r>
                    <m:r>
                      <a:rPr lang="en-US" b="0" i="1" smtClean="0">
                        <a:latin typeface="Cambria Math" panose="02040503050406030204" pitchFamily="18" charset="0"/>
                      </a:rPr>
                      <m:t>0</m:t>
                    </m:r>
                  </m:oMath>
                </a14:m>
                <a:r>
                  <a:rPr lang="fa-IR" dirty="0" smtClean="0">
                    <a:cs typeface="B Nazanin" panose="00000400000000000000" pitchFamily="2" charset="-78"/>
                  </a:rPr>
                  <a:t> به دست می اید که در نهایت جواب معادله به صورت </a:t>
                </a:r>
              </a:p>
              <a:p>
                <a:pPr algn="r" rtl="1"/>
                <a:r>
                  <a:rPr lang="fa-IR" dirty="0">
                    <a:cs typeface="B Nazanin" panose="00000400000000000000" pitchFamily="2" charset="-78"/>
                  </a:rPr>
                  <a:t> </a:t>
                </a:r>
                <a:r>
                  <a:rPr lang="fa-IR" dirty="0" smtClean="0">
                    <a:cs typeface="B Nazanin" panose="00000400000000000000" pitchFamily="2" charset="-78"/>
                  </a:rPr>
                  <a:t>  </a:t>
                </a:r>
                <a14:m>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m:t>
                    </m:r>
                    <m:r>
                      <a:rPr lang="en-US" b="0" i="1" smtClean="0">
                        <a:latin typeface="Cambria Math" panose="02040503050406030204" pitchFamily="18" charset="0"/>
                      </a:rPr>
                      <m:t>𝐶</m:t>
                    </m:r>
                  </m:oMath>
                </a14:m>
                <a:r>
                  <a:rPr lang="fa-IR" dirty="0" smtClean="0">
                    <a:cs typeface="B Nazanin" panose="00000400000000000000" pitchFamily="2" charset="-78"/>
                  </a:rPr>
                  <a:t> حاصل می شود. </a:t>
                </a:r>
              </a:p>
              <a:p>
                <a:pPr algn="r" rtl="1"/>
                <a:endParaRPr lang="fa-IR" dirty="0"/>
              </a:p>
              <a:p>
                <a:pPr algn="r" rtl="1"/>
                <a:r>
                  <a:rPr lang="fa-IR" b="1" dirty="0" smtClean="0"/>
                  <a:t>مثال:</a:t>
                </a:r>
                <a:endParaRPr lang="fa-IR" b="1" dirty="0"/>
              </a:p>
            </p:txBody>
          </p:sp>
        </mc:Choice>
        <mc:Fallback xmlns="">
          <p:sp>
            <p:nvSpPr>
              <p:cNvPr id="2" name="TextBox 1"/>
              <p:cNvSpPr txBox="1">
                <a:spLocks noRot="1" noChangeAspect="1" noMove="1" noResize="1" noEditPoints="1" noAdjustHandles="1" noChangeArrowheads="1" noChangeShapeType="1" noTextEdit="1"/>
              </p:cNvSpPr>
              <p:nvPr/>
            </p:nvSpPr>
            <p:spPr>
              <a:xfrm>
                <a:off x="0" y="0"/>
                <a:ext cx="12054840" cy="1754326"/>
              </a:xfrm>
              <a:prstGeom prst="rect">
                <a:avLst/>
              </a:prstGeom>
              <a:blipFill rotWithShape="0">
                <a:blip r:embed="rId2"/>
                <a:stretch>
                  <a:fillRect t="-1736" r="-354" b="-4514"/>
                </a:stretch>
              </a:blipFill>
            </p:spPr>
            <p:txBody>
              <a:bodyPr/>
              <a:lstStyle/>
              <a:p>
                <a:r>
                  <a:rPr lang="fa-IR">
                    <a:noFill/>
                  </a:rPr>
                  <a:t> </a:t>
                </a:r>
              </a:p>
            </p:txBody>
          </p:sp>
        </mc:Fallback>
      </mc:AlternateContent>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849" t="5693" r="28099" b="87598"/>
          <a:stretch/>
        </p:blipFill>
        <p:spPr>
          <a:xfrm>
            <a:off x="342900" y="1249680"/>
            <a:ext cx="5684520" cy="79248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484" t="11499" r="17791" b="81784"/>
          <a:stretch/>
        </p:blipFill>
        <p:spPr>
          <a:xfrm>
            <a:off x="586740" y="1842136"/>
            <a:ext cx="6576060" cy="79343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754" t="18853" r="29194" b="74438"/>
          <a:stretch/>
        </p:blipFill>
        <p:spPr>
          <a:xfrm>
            <a:off x="586740" y="2529840"/>
            <a:ext cx="5684520" cy="79248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028" t="24772" r="48624" b="69680"/>
          <a:stretch/>
        </p:blipFill>
        <p:spPr>
          <a:xfrm>
            <a:off x="632460" y="3162300"/>
            <a:ext cx="4038600" cy="65532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805" t="29812" r="40279" b="62834"/>
          <a:stretch/>
        </p:blipFill>
        <p:spPr>
          <a:xfrm>
            <a:off x="762000" y="3606164"/>
            <a:ext cx="4587240" cy="868680"/>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120" t="39367" r="52546" b="53827"/>
          <a:stretch/>
        </p:blipFill>
        <p:spPr>
          <a:xfrm>
            <a:off x="304800" y="4474844"/>
            <a:ext cx="3703320" cy="803912"/>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2936" t="44915" r="41509" b="48771"/>
          <a:stretch/>
        </p:blipFill>
        <p:spPr>
          <a:xfrm>
            <a:off x="762000" y="5068252"/>
            <a:ext cx="4640580" cy="745808"/>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4487" t="51636" r="55739" b="42429"/>
          <a:stretch/>
        </p:blipFill>
        <p:spPr>
          <a:xfrm>
            <a:off x="762000" y="5814060"/>
            <a:ext cx="3322320" cy="701040"/>
          </a:xfrm>
          <a:prstGeom prst="rect">
            <a:avLst/>
          </a:prstGeom>
        </p:spPr>
      </p:pic>
      <p:cxnSp>
        <p:nvCxnSpPr>
          <p:cNvPr id="14" name="Straight Connector 13"/>
          <p:cNvCxnSpPr/>
          <p:nvPr/>
        </p:nvCxnSpPr>
        <p:spPr>
          <a:xfrm>
            <a:off x="6027420" y="4758688"/>
            <a:ext cx="0" cy="2056448"/>
          </a:xfrm>
          <a:prstGeom prst="line">
            <a:avLst/>
          </a:prstGeom>
        </p:spPr>
        <p:style>
          <a:lnRef idx="2">
            <a:schemeClr val="dk1"/>
          </a:lnRef>
          <a:fillRef idx="0">
            <a:schemeClr val="dk1"/>
          </a:fillRef>
          <a:effectRef idx="1">
            <a:schemeClr val="dk1"/>
          </a:effectRef>
          <a:fontRef idx="minor">
            <a:schemeClr val="tx1"/>
          </a:fontRef>
        </p:style>
      </p:cxn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4852" t="61816" r="43697" b="32241"/>
          <a:stretch/>
        </p:blipFill>
        <p:spPr>
          <a:xfrm>
            <a:off x="6576061" y="5616892"/>
            <a:ext cx="4297680" cy="701992"/>
          </a:xfrm>
          <a:prstGeom prst="rect">
            <a:avLst/>
          </a:prstGeom>
        </p:spPr>
      </p:pic>
      <p:grpSp>
        <p:nvGrpSpPr>
          <p:cNvPr id="18" name="Group 17"/>
          <p:cNvGrpSpPr/>
          <p:nvPr/>
        </p:nvGrpSpPr>
        <p:grpSpPr>
          <a:xfrm>
            <a:off x="6149341" y="4932998"/>
            <a:ext cx="3192781" cy="683894"/>
            <a:chOff x="6149341" y="4384358"/>
            <a:chExt cx="3192781" cy="683894"/>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7211" t="56607" r="53186" b="37603"/>
            <a:stretch/>
          </p:blipFill>
          <p:spPr>
            <a:xfrm>
              <a:off x="6869432" y="4384358"/>
              <a:ext cx="2472690" cy="683894"/>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2116" t="59172" r="87668" b="37538"/>
            <a:stretch/>
          </p:blipFill>
          <p:spPr>
            <a:xfrm>
              <a:off x="6149341" y="4648198"/>
              <a:ext cx="853440" cy="388620"/>
            </a:xfrm>
            <a:prstGeom prst="rect">
              <a:avLst/>
            </a:prstGeom>
          </p:spPr>
        </p:pic>
      </p:grpSp>
    </p:spTree>
    <p:extLst>
      <p:ext uri="{BB962C8B-B14F-4D97-AF65-F5344CB8AC3E}">
        <p14:creationId xmlns:p14="http://schemas.microsoft.com/office/powerpoint/2010/main" val="13950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2" t="1138" r="20691" b="92101"/>
          <a:stretch/>
        </p:blipFill>
        <p:spPr>
          <a:xfrm>
            <a:off x="-335280" y="182880"/>
            <a:ext cx="7680960" cy="92964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327" t="6901" r="12540" b="86892"/>
          <a:stretch/>
        </p:blipFill>
        <p:spPr>
          <a:xfrm>
            <a:off x="716280" y="883920"/>
            <a:ext cx="7985760" cy="85344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603" t="14106" r="39813" b="79466"/>
          <a:stretch/>
        </p:blipFill>
        <p:spPr>
          <a:xfrm>
            <a:off x="716280" y="1550670"/>
            <a:ext cx="5501640" cy="88392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349" t="20756" r="45299" b="73037"/>
          <a:stretch/>
        </p:blipFill>
        <p:spPr>
          <a:xfrm>
            <a:off x="472440" y="2407920"/>
            <a:ext cx="5090160" cy="85344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289" t="26742" r="34485" b="67162"/>
          <a:stretch/>
        </p:blipFill>
        <p:spPr>
          <a:xfrm>
            <a:off x="624840" y="3162300"/>
            <a:ext cx="6050280" cy="8382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408" t="37603" r="55018" b="56190"/>
          <a:stretch/>
        </p:blipFill>
        <p:spPr>
          <a:xfrm>
            <a:off x="-15240" y="4572000"/>
            <a:ext cx="4236720" cy="853440"/>
          </a:xfrm>
          <a:prstGeom prst="rect">
            <a:avLst/>
          </a:prstGeom>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662" t="45860" r="38247" b="47102"/>
          <a:stretch/>
        </p:blipFill>
        <p:spPr>
          <a:xfrm>
            <a:off x="4853940" y="4434840"/>
            <a:ext cx="5745480" cy="96774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66" t="54672" r="27902" b="38401"/>
          <a:stretch/>
        </p:blipFill>
        <p:spPr>
          <a:xfrm>
            <a:off x="220980" y="5482590"/>
            <a:ext cx="6858000" cy="952500"/>
          </a:xfrm>
          <a:prstGeom prst="rect">
            <a:avLst/>
          </a:prstGeom>
        </p:spPr>
      </p:pic>
    </p:spTree>
    <p:extLst>
      <p:ext uri="{BB962C8B-B14F-4D97-AF65-F5344CB8AC3E}">
        <p14:creationId xmlns:p14="http://schemas.microsoft.com/office/powerpoint/2010/main" val="318909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0" y="0"/>
                <a:ext cx="12192000" cy="4038285"/>
              </a:xfrm>
              <a:prstGeom prst="rect">
                <a:avLst/>
              </a:prstGeom>
              <a:noFill/>
            </p:spPr>
            <p:txBody>
              <a:bodyPr wrap="square" rtlCol="1">
                <a:spAutoFit/>
              </a:bodyPr>
              <a:lstStyle/>
              <a:p>
                <a:pPr algn="r" rtl="1"/>
                <a:r>
                  <a:rPr lang="fa-IR" sz="2800" b="1" dirty="0" smtClean="0">
                    <a:cs typeface="2  Zar" panose="00000400000000000000" pitchFamily="2" charset="-78"/>
                  </a:rPr>
                  <a:t>عامل انتگرال ساز:</a:t>
                </a:r>
              </a:p>
              <a:p>
                <a:pPr algn="r" rtl="1"/>
                <a:r>
                  <a:rPr lang="fa-IR" sz="2800" dirty="0">
                    <a:cs typeface="2  Zar" panose="00000400000000000000" pitchFamily="2" charset="-78"/>
                  </a:rPr>
                  <a:t> </a:t>
                </a:r>
                <a:r>
                  <a:rPr lang="fa-IR" sz="2800" dirty="0" smtClean="0">
                    <a:cs typeface="2  Zar" panose="00000400000000000000" pitchFamily="2" charset="-78"/>
                  </a:rPr>
                  <a:t>                   فرض کنید معادله دیفرانسیل </a:t>
                </a:r>
              </a:p>
              <a:p>
                <a:pPr algn="ctr" rtl="1"/>
                <a:r>
                  <a:rPr lang="fa-IR" sz="2800" dirty="0">
                    <a:cs typeface="2  Zar" panose="00000400000000000000" pitchFamily="2" charset="-78"/>
                  </a:rPr>
                  <a:t> </a:t>
                </a:r>
                <a:r>
                  <a:rPr lang="fa-IR" sz="2800" dirty="0" smtClean="0">
                    <a:cs typeface="2  Zar" panose="00000400000000000000" pitchFamily="2" charset="-78"/>
                  </a:rPr>
                  <a:t>    </a:t>
                </a:r>
                <a14:m>
                  <m:oMath xmlns:m="http://schemas.openxmlformats.org/officeDocument/2006/math">
                    <m:r>
                      <a:rPr lang="en-US" sz="2800" b="0" i="1" smtClean="0">
                        <a:latin typeface="Cambria Math" panose="02040503050406030204" pitchFamily="18" charset="0"/>
                      </a:rPr>
                      <m:t>𝑀</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𝑦</m:t>
                        </m:r>
                      </m:e>
                    </m:d>
                    <m:r>
                      <a:rPr lang="en-US" sz="2800" b="0" i="1" smtClean="0">
                        <a:latin typeface="Cambria Math" panose="02040503050406030204" pitchFamily="18" charset="0"/>
                      </a:rPr>
                      <m:t>𝑑𝑥</m:t>
                    </m:r>
                    <m:r>
                      <a:rPr lang="en-US" sz="2800" b="0" i="1" smtClean="0">
                        <a:latin typeface="Cambria Math" panose="02040503050406030204" pitchFamily="18" charset="0"/>
                      </a:rPr>
                      <m:t>+</m:t>
                    </m:r>
                    <m:r>
                      <a:rPr lang="en-US" sz="2800" b="0" i="1" smtClean="0">
                        <a:latin typeface="Cambria Math" panose="02040503050406030204" pitchFamily="18" charset="0"/>
                      </a:rPr>
                      <m:t>𝑁</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𝑦</m:t>
                        </m:r>
                      </m:e>
                    </m:d>
                    <m:r>
                      <a:rPr lang="en-US" sz="2800" b="0" i="1" smtClean="0">
                        <a:latin typeface="Cambria Math" panose="02040503050406030204" pitchFamily="18" charset="0"/>
                      </a:rPr>
                      <m:t>𝑑𝑦</m:t>
                    </m:r>
                    <m:r>
                      <a:rPr lang="en-US" sz="2800" b="0" i="1" smtClean="0">
                        <a:latin typeface="Cambria Math" panose="02040503050406030204" pitchFamily="18" charset="0"/>
                      </a:rPr>
                      <m:t>=</m:t>
                    </m:r>
                    <m:r>
                      <a:rPr lang="en-US" sz="2800" b="0" i="1" smtClean="0">
                        <a:latin typeface="Cambria Math" panose="02040503050406030204" pitchFamily="18" charset="0"/>
                      </a:rPr>
                      <m:t>0</m:t>
                    </m:r>
                    <m:r>
                      <a:rPr lang="en-US" sz="2800" b="0" i="1" smtClean="0">
                        <a:latin typeface="Cambria Math" panose="02040503050406030204" pitchFamily="18" charset="0"/>
                      </a:rPr>
                      <m:t>        </m:t>
                    </m:r>
                  </m:oMath>
                </a14:m>
                <a:r>
                  <a:rPr lang="fa-IR" sz="2800" dirty="0" smtClean="0">
                    <a:cs typeface="2  Zar" panose="00000400000000000000" pitchFamily="2" charset="-78"/>
                  </a:rPr>
                  <a:t>   </a:t>
                </a:r>
                <a:endParaRPr lang="en-US" sz="2800" dirty="0">
                  <a:cs typeface="2  Zar" panose="00000400000000000000" pitchFamily="2" charset="-78"/>
                </a:endParaRPr>
              </a:p>
              <a:p>
                <a:pPr algn="r" rtl="1"/>
                <a:r>
                  <a:rPr lang="fa-IR" sz="2800" dirty="0" smtClean="0">
                    <a:cs typeface="2  Zar" panose="00000400000000000000" pitchFamily="2" charset="-78"/>
                  </a:rPr>
                  <a:t>کامل نباشد یعنی  </a:t>
                </a:r>
              </a:p>
              <a:p>
                <a:pPr algn="ctr" rtl="1"/>
                <a:r>
                  <a:rPr lang="fa-IR" sz="2800" dirty="0" smtClean="0">
                    <a:cs typeface="2  Zar" panose="00000400000000000000" pitchFamily="2" charset="-78"/>
                  </a:rPr>
                  <a:t>          </a:t>
                </a:r>
                <a14:m>
                  <m:oMath xmlns:m="http://schemas.openxmlformats.org/officeDocument/2006/math">
                    <m:sSub>
                      <m:sSubPr>
                        <m:ctrlPr>
                          <a:rPr lang="fa-IR" sz="2800" i="1" smtClean="0">
                            <a:latin typeface="Cambria Math" panose="02040503050406030204" pitchFamily="18" charset="0"/>
                          </a:rPr>
                        </m:ctrlPr>
                      </m:sSubPr>
                      <m:e>
                        <m:r>
                          <a:rPr lang="en-US" sz="2800" b="0" i="1" smtClean="0">
                            <a:latin typeface="Cambria Math" panose="02040503050406030204" pitchFamily="18" charset="0"/>
                          </a:rPr>
                          <m:t>𝑀</m:t>
                        </m:r>
                      </m:e>
                      <m:sub>
                        <m:r>
                          <a:rPr lang="en-US" sz="2800" b="0" i="1" smtClean="0">
                            <a:latin typeface="Cambria Math" panose="02040503050406030204" pitchFamily="18" charset="0"/>
                          </a:rPr>
                          <m:t>𝑦</m:t>
                        </m:r>
                      </m:sub>
                    </m:sSub>
                    <m:r>
                      <a:rPr lang="fa-IR" sz="2800" i="1" smtClean="0">
                        <a:latin typeface="Cambria Math" panose="02040503050406030204" pitchFamily="18" charset="0"/>
                        <a:ea typeface="Cambria Math" panose="02040503050406030204" pitchFamily="18" charset="0"/>
                      </a:rPr>
                      <m:t>≠</m:t>
                    </m:r>
                    <m:sSub>
                      <m:sSubPr>
                        <m:ctrlPr>
                          <a:rPr lang="fa-IR" sz="280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𝑁</m:t>
                        </m:r>
                      </m:e>
                      <m:sub>
                        <m:r>
                          <a:rPr lang="en-US" sz="2800" b="0" i="1" smtClean="0">
                            <a:latin typeface="Cambria Math" panose="02040503050406030204" pitchFamily="18" charset="0"/>
                            <a:ea typeface="Cambria Math" panose="02040503050406030204" pitchFamily="18" charset="0"/>
                          </a:rPr>
                          <m:t>𝑥</m:t>
                        </m:r>
                      </m:sub>
                    </m:sSub>
                  </m:oMath>
                </a14:m>
                <a:r>
                  <a:rPr lang="fa-IR" sz="2800" dirty="0" smtClean="0">
                    <a:cs typeface="2  Zar" panose="00000400000000000000" pitchFamily="2" charset="-78"/>
                  </a:rPr>
                  <a:t>  </a:t>
                </a:r>
              </a:p>
              <a:p>
                <a:pPr algn="r" rtl="1"/>
                <a:r>
                  <a:rPr lang="fa-IR" sz="2800" dirty="0" smtClean="0">
                    <a:cs typeface="2  Zar" panose="00000400000000000000" pitchFamily="2" charset="-78"/>
                  </a:rPr>
                  <a:t>اگر بتوان یک تابع مثل </a:t>
                </a:r>
                <a14:m>
                  <m:oMath xmlns:m="http://schemas.openxmlformats.org/officeDocument/2006/math">
                    <m:r>
                      <a:rPr lang="fa-IR" sz="2800" i="1" smtClean="0">
                        <a:latin typeface="Cambria Math" panose="02040503050406030204" pitchFamily="18" charset="0"/>
                        <a:ea typeface="Cambria Math" panose="02040503050406030204" pitchFamily="18" charset="0"/>
                      </a:rPr>
                      <m:t>𝜇</m:t>
                    </m:r>
                  </m:oMath>
                </a14:m>
                <a:r>
                  <a:rPr lang="fa-IR" sz="2800" dirty="0" smtClean="0">
                    <a:cs typeface="2  Zar" panose="00000400000000000000" pitchFamily="2" charset="-78"/>
                  </a:rPr>
                  <a:t>  (که می تواند بر حسب </a:t>
                </a:r>
                <a14:m>
                  <m:oMath xmlns:m="http://schemas.openxmlformats.org/officeDocument/2006/math">
                    <m:r>
                      <a:rPr lang="en-US" sz="2800" b="0" i="1" smtClean="0">
                        <a:latin typeface="Cambria Math" panose="02040503050406030204" pitchFamily="18" charset="0"/>
                      </a:rPr>
                      <m:t>𝑥</m:t>
                    </m:r>
                  </m:oMath>
                </a14:m>
                <a:r>
                  <a:rPr lang="fa-IR" sz="2800" dirty="0" smtClean="0">
                    <a:cs typeface="2  Zar" panose="00000400000000000000" pitchFamily="2" charset="-78"/>
                  </a:rPr>
                  <a:t>  یا </a:t>
                </a:r>
                <a14:m>
                  <m:oMath xmlns:m="http://schemas.openxmlformats.org/officeDocument/2006/math">
                    <m:r>
                      <a:rPr lang="en-US" sz="2800" b="0" i="1" smtClean="0">
                        <a:latin typeface="Cambria Math" panose="02040503050406030204" pitchFamily="18" charset="0"/>
                      </a:rPr>
                      <m:t>𝑦</m:t>
                    </m:r>
                  </m:oMath>
                </a14:m>
                <a:r>
                  <a:rPr lang="fa-IR" sz="2800" dirty="0" smtClean="0">
                    <a:cs typeface="2  Zar" panose="00000400000000000000" pitchFamily="2" charset="-78"/>
                  </a:rPr>
                  <a:t>  یا هر دو باشد) طوری انتخاب کرد که با ضرب آن در معادله فوق، معادله جدید کامل شود یعنی </a:t>
                </a:r>
              </a:p>
              <a:p>
                <a:pPr algn="ctr" rtl="1"/>
                <a:r>
                  <a:rPr lang="fa-IR" sz="2800" dirty="0">
                    <a:cs typeface="2  Zar" panose="00000400000000000000" pitchFamily="2" charset="-78"/>
                  </a:rPr>
                  <a:t> </a:t>
                </a:r>
                <a:r>
                  <a:rPr lang="fa-IR" sz="2800" dirty="0" smtClean="0">
                    <a:cs typeface="2  Zar" panose="00000400000000000000" pitchFamily="2" charset="-78"/>
                  </a:rPr>
                  <a:t>  </a:t>
                </a:r>
                <a14:m>
                  <m:oMath xmlns:m="http://schemas.openxmlformats.org/officeDocument/2006/math">
                    <m:r>
                      <a:rPr lang="en-US" sz="2800" b="0" i="0" smtClean="0">
                        <a:latin typeface="Cambria Math" panose="02040503050406030204" pitchFamily="18" charset="0"/>
                        <a:ea typeface="Cambria Math" panose="02040503050406030204" pitchFamily="18" charset="0"/>
                      </a:rPr>
                      <m:t>(</m:t>
                    </m:r>
                    <m:r>
                      <a:rPr lang="fa-IR" sz="2800" i="1" smtClean="0">
                        <a:latin typeface="Cambria Math" panose="02040503050406030204" pitchFamily="18" charset="0"/>
                        <a:ea typeface="Cambria Math" panose="02040503050406030204" pitchFamily="18" charset="0"/>
                      </a:rPr>
                      <m:t>𝜇</m:t>
                    </m:r>
                    <m:r>
                      <a:rPr lang="en-US" sz="2800" b="0" i="1" smtClean="0">
                        <a:latin typeface="Cambria Math" panose="02040503050406030204" pitchFamily="18" charset="0"/>
                        <a:ea typeface="Cambria Math" panose="02040503050406030204" pitchFamily="18" charset="0"/>
                      </a:rPr>
                      <m:t>𝑀</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𝑑𝑥</m:t>
                    </m:r>
                    <m:r>
                      <a:rPr lang="en-US" sz="2800" b="0" i="1" smtClean="0">
                        <a:latin typeface="Cambria Math" panose="02040503050406030204" pitchFamily="18" charset="0"/>
                        <a:ea typeface="Cambria Math" panose="02040503050406030204" pitchFamily="18" charset="0"/>
                      </a:rPr>
                      <m:t>+</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𝜇</m:t>
                        </m:r>
                        <m:r>
                          <a:rPr lang="en-US" sz="2800" b="0" i="1" smtClean="0">
                            <a:latin typeface="Cambria Math" panose="02040503050406030204" pitchFamily="18" charset="0"/>
                            <a:ea typeface="Cambria Math" panose="02040503050406030204" pitchFamily="18" charset="0"/>
                          </a:rPr>
                          <m:t>𝑁</m:t>
                        </m:r>
                      </m:e>
                    </m:d>
                    <m:r>
                      <a:rPr lang="en-US" sz="2800" b="0" i="1" smtClean="0">
                        <a:latin typeface="Cambria Math" panose="02040503050406030204" pitchFamily="18" charset="0"/>
                        <a:ea typeface="Cambria Math" panose="02040503050406030204" pitchFamily="18" charset="0"/>
                      </a:rPr>
                      <m:t>𝑑𝑦</m:t>
                    </m:r>
                    <m:r>
                      <a:rPr lang="fa-IR"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0</m:t>
                    </m:r>
                  </m:oMath>
                </a14:m>
                <a:r>
                  <a:rPr lang="fa-IR" sz="2800" dirty="0" smtClean="0">
                    <a:cs typeface="2  Zar" panose="00000400000000000000" pitchFamily="2" charset="-78"/>
                  </a:rPr>
                  <a:t>   </a:t>
                </a:r>
              </a:p>
              <a:p>
                <a:pPr algn="r" rtl="1"/>
                <a:r>
                  <a:rPr lang="fa-IR" sz="2800" dirty="0" smtClean="0">
                    <a:cs typeface="2  Zar" panose="00000400000000000000" pitchFamily="2" charset="-78"/>
                  </a:rPr>
                  <a:t>کامل باشد به عبارتی     </a:t>
                </a:r>
                <a14:m>
                  <m:oMath xmlns:m="http://schemas.openxmlformats.org/officeDocument/2006/math">
                    <m:sSub>
                      <m:sSubPr>
                        <m:ctrlPr>
                          <a:rPr lang="fa-IR" sz="2800" i="1" smtClean="0">
                            <a:latin typeface="Cambria Math" panose="02040503050406030204" pitchFamily="18" charset="0"/>
                          </a:rPr>
                        </m:ctrlPr>
                      </m:sSubPr>
                      <m:e>
                        <m:r>
                          <a:rPr lang="en-US" sz="2800" b="0" i="1" smtClean="0">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𝜇</m:t>
                        </m:r>
                        <m:r>
                          <a:rPr lang="en-US" sz="2800" b="0" i="1" smtClean="0">
                            <a:latin typeface="Cambria Math" panose="02040503050406030204" pitchFamily="18" charset="0"/>
                            <a:ea typeface="Cambria Math" panose="02040503050406030204" pitchFamily="18" charset="0"/>
                          </a:rPr>
                          <m:t>𝑀</m:t>
                        </m:r>
                        <m:r>
                          <a:rPr lang="en-US" sz="2800" b="0" i="1" smtClean="0">
                            <a:latin typeface="Cambria Math" panose="02040503050406030204" pitchFamily="18" charset="0"/>
                            <a:ea typeface="Cambria Math" panose="02040503050406030204" pitchFamily="18" charset="0"/>
                          </a:rPr>
                          <m:t>)</m:t>
                        </m:r>
                      </m:e>
                      <m:sub>
                        <m:r>
                          <a:rPr lang="en-US" sz="2800" b="0" i="1" smtClean="0">
                            <a:latin typeface="Cambria Math" panose="02040503050406030204" pitchFamily="18" charset="0"/>
                          </a:rPr>
                          <m:t>𝑦</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𝜇</m:t>
                        </m:r>
                        <m:r>
                          <a:rPr lang="en-US" sz="2800" b="0" i="1" smtClean="0">
                            <a:latin typeface="Cambria Math" panose="02040503050406030204" pitchFamily="18" charset="0"/>
                            <a:ea typeface="Cambria Math" panose="02040503050406030204" pitchFamily="18" charset="0"/>
                          </a:rPr>
                          <m:t>𝑁</m:t>
                        </m:r>
                        <m:r>
                          <a:rPr lang="en-US" sz="2800" b="0" i="1" smtClean="0">
                            <a:latin typeface="Cambria Math" panose="02040503050406030204" pitchFamily="18" charset="0"/>
                            <a:ea typeface="Cambria Math" panose="02040503050406030204" pitchFamily="18" charset="0"/>
                          </a:rPr>
                          <m:t>)</m:t>
                        </m:r>
                      </m:e>
                      <m:sub>
                        <m:r>
                          <a:rPr lang="en-US" sz="2800" b="0" i="1" smtClean="0">
                            <a:latin typeface="Cambria Math" panose="02040503050406030204" pitchFamily="18" charset="0"/>
                          </a:rPr>
                          <m:t>𝑥</m:t>
                        </m:r>
                      </m:sub>
                    </m:sSub>
                  </m:oMath>
                </a14:m>
                <a:r>
                  <a:rPr lang="fa-IR" sz="2800" dirty="0" smtClean="0">
                    <a:cs typeface="2  Zar" panose="00000400000000000000" pitchFamily="2" charset="-78"/>
                  </a:rPr>
                  <a:t>   در این صورت </a:t>
                </a:r>
                <a14:m>
                  <m:oMath xmlns:m="http://schemas.openxmlformats.org/officeDocument/2006/math">
                    <m:r>
                      <a:rPr lang="fa-IR" sz="2800" i="1" smtClean="0">
                        <a:latin typeface="Cambria Math" panose="02040503050406030204" pitchFamily="18" charset="0"/>
                        <a:ea typeface="Cambria Math" panose="02040503050406030204" pitchFamily="18" charset="0"/>
                      </a:rPr>
                      <m:t>𝜇</m:t>
                    </m:r>
                  </m:oMath>
                </a14:m>
                <a:r>
                  <a:rPr lang="fa-IR" sz="2800" dirty="0" smtClean="0">
                    <a:cs typeface="2  Zar" panose="00000400000000000000" pitchFamily="2" charset="-78"/>
                  </a:rPr>
                  <a:t> را یک عامل انتگرال ساز معادله  (۱) می گوییم.         </a:t>
                </a:r>
                <a:endParaRPr lang="fa-IR" sz="2800" dirty="0">
                  <a:cs typeface="2  Zar" panose="00000400000000000000" pitchFamily="2" charset="-78"/>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0" y="0"/>
                <a:ext cx="12192000" cy="4038285"/>
              </a:xfrm>
              <a:prstGeom prst="rect">
                <a:avLst/>
              </a:prstGeom>
              <a:blipFill rotWithShape="0">
                <a:blip r:embed="rId2"/>
                <a:stretch>
                  <a:fillRect l="-4250" t="-1511" r="-1000" b="-3625"/>
                </a:stretch>
              </a:blipFill>
            </p:spPr>
            <p:txBody>
              <a:bodyPr/>
              <a:lstStyle/>
              <a:p>
                <a:r>
                  <a:rPr lang="fa-IR">
                    <a:noFill/>
                  </a:rPr>
                  <a:t> </a:t>
                </a:r>
              </a:p>
            </p:txBody>
          </p:sp>
        </mc:Fallback>
      </mc:AlternateContent>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92" t="4636" r="49999" b="88386"/>
          <a:stretch/>
        </p:blipFill>
        <p:spPr>
          <a:xfrm>
            <a:off x="207817" y="4026404"/>
            <a:ext cx="5140037" cy="1085923"/>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083" t="12292" r="80845" b="83312"/>
          <a:stretch/>
        </p:blipFill>
        <p:spPr>
          <a:xfrm>
            <a:off x="6371112" y="4122567"/>
            <a:ext cx="1108364" cy="68414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8453" t="16421" r="82734" b="78594"/>
          <a:stretch/>
        </p:blipFill>
        <p:spPr>
          <a:xfrm>
            <a:off x="6371112" y="4502368"/>
            <a:ext cx="969818" cy="77585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8148" t="11313" r="58938" b="81709"/>
          <a:stretch/>
        </p:blipFill>
        <p:spPr>
          <a:xfrm>
            <a:off x="7241970" y="4026404"/>
            <a:ext cx="2521528" cy="108592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41646" t="10335" r="34479" b="83722"/>
          <a:stretch/>
        </p:blipFill>
        <p:spPr>
          <a:xfrm>
            <a:off x="9763498" y="4122567"/>
            <a:ext cx="2627085" cy="924961"/>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914" t="21763" r="58399" b="73772"/>
          <a:stretch/>
        </p:blipFill>
        <p:spPr>
          <a:xfrm>
            <a:off x="104900" y="5124207"/>
            <a:ext cx="4257304" cy="694707"/>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10211" t="27021" r="70268" b="68409"/>
          <a:stretch/>
        </p:blipFill>
        <p:spPr>
          <a:xfrm>
            <a:off x="1159495" y="5708738"/>
            <a:ext cx="2148114" cy="711200"/>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0810" t="32161" r="70305" b="63735"/>
          <a:stretch/>
        </p:blipFill>
        <p:spPr>
          <a:xfrm>
            <a:off x="1331024" y="6322298"/>
            <a:ext cx="2078183" cy="638629"/>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30765" t="27673" r="44702" b="66234"/>
          <a:stretch/>
        </p:blipFill>
        <p:spPr>
          <a:xfrm>
            <a:off x="3307609" y="5830794"/>
            <a:ext cx="2699657" cy="948190"/>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55029" t="25833" r="18856" b="66469"/>
          <a:stretch/>
        </p:blipFill>
        <p:spPr>
          <a:xfrm>
            <a:off x="6096000" y="5634440"/>
            <a:ext cx="2873829" cy="1197990"/>
          </a:xfrm>
          <a:prstGeom prst="rect">
            <a:avLst/>
          </a:prstGeom>
        </p:spPr>
      </p:pic>
    </p:spTree>
    <p:extLst>
      <p:ext uri="{BB962C8B-B14F-4D97-AF65-F5344CB8AC3E}">
        <p14:creationId xmlns:p14="http://schemas.microsoft.com/office/powerpoint/2010/main" val="270390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223662"/>
            <a:ext cx="4455886" cy="966510"/>
            <a:chOff x="0" y="223662"/>
            <a:chExt cx="4455886" cy="96651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951" t="39704" r="76924" b="54085"/>
            <a:stretch/>
          </p:blipFill>
          <p:spPr>
            <a:xfrm>
              <a:off x="0" y="223662"/>
              <a:ext cx="2104571" cy="96651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3034" t="39666" r="55336" b="55577"/>
            <a:stretch/>
          </p:blipFill>
          <p:spPr>
            <a:xfrm rot="155337">
              <a:off x="2075543" y="307775"/>
              <a:ext cx="2380343" cy="740228"/>
            </a:xfrm>
            <a:prstGeom prst="rect">
              <a:avLst/>
            </a:prstGeom>
          </p:spPr>
        </p:pic>
      </p:gr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4644" t="46567" r="67550" b="48935"/>
          <a:stretch/>
        </p:blipFill>
        <p:spPr>
          <a:xfrm>
            <a:off x="1306286" y="1190172"/>
            <a:ext cx="1959428" cy="69998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4461" t="51044" r="70899" b="44386"/>
          <a:stretch/>
        </p:blipFill>
        <p:spPr>
          <a:xfrm>
            <a:off x="1306286" y="1676725"/>
            <a:ext cx="1611086" cy="711200"/>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31922" t="44984" r="44064" b="46973"/>
          <a:stretch/>
        </p:blipFill>
        <p:spPr>
          <a:xfrm rot="303067">
            <a:off x="3134591" y="991596"/>
            <a:ext cx="2642590" cy="1251528"/>
          </a:xfrm>
          <a:prstGeom prst="rect">
            <a:avLst/>
          </a:prstGeom>
        </p:spPr>
      </p:pic>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46379" t="37241" r="28164" b="56417"/>
          <a:stretch/>
        </p:blipFill>
        <p:spPr>
          <a:xfrm>
            <a:off x="4471390" y="178792"/>
            <a:ext cx="2801257" cy="986972"/>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9900" t="56119" r="80999" b="36903"/>
          <a:stretch/>
        </p:blipFill>
        <p:spPr>
          <a:xfrm>
            <a:off x="-108610" y="2243124"/>
            <a:ext cx="1001487" cy="1085923"/>
          </a:xfrm>
          <a:prstGeom prst="rect">
            <a:avLst/>
          </a:prstGeom>
        </p:spPr>
      </p:pic>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19381" t="56269" r="42412" b="37856"/>
          <a:stretch/>
        </p:blipFill>
        <p:spPr>
          <a:xfrm rot="326053">
            <a:off x="815109" y="2469745"/>
            <a:ext cx="4204526" cy="914400"/>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8525" t="64007" r="67866" b="31421"/>
          <a:stretch/>
        </p:blipFill>
        <p:spPr>
          <a:xfrm>
            <a:off x="1052285" y="3439564"/>
            <a:ext cx="2598057" cy="711201"/>
          </a:xfrm>
          <a:prstGeom prst="rect">
            <a:avLst/>
          </a:prstGeom>
        </p:spPr>
      </p:pic>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7604" t="69325" r="68787" b="24799"/>
          <a:stretch/>
        </p:blipFill>
        <p:spPr>
          <a:xfrm>
            <a:off x="950686" y="4162976"/>
            <a:ext cx="2598057" cy="914400"/>
          </a:xfrm>
          <a:prstGeom prst="rect">
            <a:avLst/>
          </a:prstGeom>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31517" t="63423" r="38962" b="27763"/>
          <a:stretch/>
        </p:blipFill>
        <p:spPr>
          <a:xfrm rot="525027">
            <a:off x="3351140" y="3495344"/>
            <a:ext cx="3248686" cy="1371609"/>
          </a:xfrm>
          <a:prstGeom prst="rect">
            <a:avLst/>
          </a:prstGeom>
        </p:spPr>
      </p:pic>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305" t="61493" r="7581" b="31197"/>
          <a:stretch/>
        </p:blipFill>
        <p:spPr>
          <a:xfrm rot="323203">
            <a:off x="6428263" y="3581181"/>
            <a:ext cx="3643991" cy="1137616"/>
          </a:xfrm>
          <a:prstGeom prst="rect">
            <a:avLst/>
          </a:prstGeom>
        </p:spPr>
      </p:pic>
    </p:spTree>
    <p:extLst>
      <p:ext uri="{BB962C8B-B14F-4D97-AF65-F5344CB8AC3E}">
        <p14:creationId xmlns:p14="http://schemas.microsoft.com/office/powerpoint/2010/main" val="113260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124691" y="1524000"/>
                <a:ext cx="12192000" cy="1815882"/>
              </a:xfrm>
              <a:prstGeom prst="rect">
                <a:avLst/>
              </a:prstGeom>
              <a:noFill/>
            </p:spPr>
            <p:txBody>
              <a:bodyPr wrap="square" rtlCol="1">
                <a:spAutoFit/>
              </a:bodyPr>
              <a:lstStyle/>
              <a:p>
                <a:pPr algn="r" rtl="1"/>
                <a:r>
                  <a:rPr lang="fa-IR" sz="2800" b="1" dirty="0" smtClean="0">
                    <a:cs typeface="2  Zar" panose="00000400000000000000" pitchFamily="2" charset="-78"/>
                  </a:rPr>
                  <a:t>تعیین عامل انتگرال ساز:</a:t>
                </a:r>
              </a:p>
              <a:p>
                <a:pPr algn="r" rtl="1"/>
                <a:r>
                  <a:rPr lang="fa-IR" sz="2800" dirty="0">
                    <a:cs typeface="2  Zar" panose="00000400000000000000" pitchFamily="2" charset="-78"/>
                  </a:rPr>
                  <a:t> </a:t>
                </a:r>
                <a:r>
                  <a:rPr lang="fa-IR" sz="2800" dirty="0" smtClean="0">
                    <a:cs typeface="2  Zar" panose="00000400000000000000" pitchFamily="2" charset="-78"/>
                  </a:rPr>
                  <a:t>                           تعیین عامل انتگرال ساز به گونه ای که به صورت تابعی دو متغیره از هر دوی  </a:t>
                </a:r>
                <a14:m>
                  <m:oMath xmlns:m="http://schemas.openxmlformats.org/officeDocument/2006/math">
                    <m:r>
                      <a:rPr lang="en-US" sz="2800" b="0" i="1" smtClean="0">
                        <a:latin typeface="Cambria Math" panose="02040503050406030204" pitchFamily="18" charset="0"/>
                      </a:rPr>
                      <m:t>𝑥</m:t>
                    </m:r>
                  </m:oMath>
                </a14:m>
                <a:r>
                  <a:rPr lang="fa-IR" sz="2800" dirty="0" smtClean="0">
                    <a:cs typeface="2  Zar" panose="00000400000000000000" pitchFamily="2" charset="-78"/>
                  </a:rPr>
                  <a:t> و  </a:t>
                </a:r>
                <a14:m>
                  <m:oMath xmlns:m="http://schemas.openxmlformats.org/officeDocument/2006/math">
                    <m:r>
                      <a:rPr lang="en-US" sz="2800" b="0" i="1" smtClean="0">
                        <a:latin typeface="Cambria Math" panose="02040503050406030204" pitchFamily="18" charset="0"/>
                      </a:rPr>
                      <m:t>𝑦</m:t>
                    </m:r>
                  </m:oMath>
                </a14:m>
                <a:r>
                  <a:rPr lang="fa-IR" sz="2800" dirty="0" smtClean="0">
                    <a:cs typeface="2  Zar" panose="00000400000000000000" pitchFamily="2" charset="-78"/>
                  </a:rPr>
                  <a:t> باشد سخت و در برخی موارد غیر ممکن است. بنابراین خود را به یافتن عامل انتگرال سازی معطوف می کنیم که فقط وابسته به </a:t>
                </a:r>
                <a14:m>
                  <m:oMath xmlns:m="http://schemas.openxmlformats.org/officeDocument/2006/math">
                    <m:r>
                      <a:rPr lang="en-US" sz="2800" b="0" i="1" smtClean="0">
                        <a:latin typeface="Cambria Math" panose="02040503050406030204" pitchFamily="18" charset="0"/>
                      </a:rPr>
                      <m:t>𝑥</m:t>
                    </m:r>
                  </m:oMath>
                </a14:m>
                <a:r>
                  <a:rPr lang="fa-IR" sz="2800" dirty="0" smtClean="0">
                    <a:cs typeface="2  Zar" panose="00000400000000000000" pitchFamily="2" charset="-78"/>
                  </a:rPr>
                  <a:t>  است ( </a:t>
                </a:r>
                <a14:m>
                  <m:oMath xmlns:m="http://schemas.openxmlformats.org/officeDocument/2006/math">
                    <m:r>
                      <a:rPr lang="fa-IR" sz="2800" i="1" smtClean="0">
                        <a:latin typeface="Cambria Math" panose="02040503050406030204" pitchFamily="18" charset="0"/>
                        <a:ea typeface="Cambria Math" panose="02040503050406030204" pitchFamily="18" charset="0"/>
                      </a:rPr>
                      <m:t>𝜇</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𝑥</m:t>
                    </m:r>
                    <m:r>
                      <a:rPr lang="en-US" sz="2800" b="0" i="1" smtClean="0">
                        <a:latin typeface="Cambria Math" panose="02040503050406030204" pitchFamily="18" charset="0"/>
                        <a:ea typeface="Cambria Math" panose="02040503050406030204" pitchFamily="18" charset="0"/>
                      </a:rPr>
                      <m:t>)</m:t>
                    </m:r>
                  </m:oMath>
                </a14:m>
                <a:r>
                  <a:rPr lang="fa-IR" sz="2800" dirty="0" smtClean="0">
                    <a:cs typeface="2  Zar" panose="00000400000000000000" pitchFamily="2" charset="-78"/>
                  </a:rPr>
                  <a:t> ) یا وابسته به  </a:t>
                </a:r>
                <a14:m>
                  <m:oMath xmlns:m="http://schemas.openxmlformats.org/officeDocument/2006/math">
                    <m:r>
                      <a:rPr lang="en-US" sz="2800" b="0" i="1" smtClean="0">
                        <a:latin typeface="Cambria Math" panose="02040503050406030204" pitchFamily="18" charset="0"/>
                      </a:rPr>
                      <m:t>𝑦</m:t>
                    </m:r>
                  </m:oMath>
                </a14:m>
                <a:r>
                  <a:rPr lang="fa-IR" sz="2800" dirty="0" smtClean="0">
                    <a:cs typeface="2  Zar" panose="00000400000000000000" pitchFamily="2" charset="-78"/>
                  </a:rPr>
                  <a:t>  است ( </a:t>
                </a:r>
                <a14:m>
                  <m:oMath xmlns:m="http://schemas.openxmlformats.org/officeDocument/2006/math">
                    <m:r>
                      <a:rPr lang="fa-IR" sz="2800" i="1" smtClean="0">
                        <a:latin typeface="Cambria Math" panose="02040503050406030204" pitchFamily="18" charset="0"/>
                        <a:ea typeface="Cambria Math" panose="02040503050406030204" pitchFamily="18" charset="0"/>
                      </a:rPr>
                      <m:t>𝜇</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𝑦</m:t>
                    </m:r>
                    <m:r>
                      <a:rPr lang="en-US" sz="2800" b="0" i="1" smtClean="0">
                        <a:latin typeface="Cambria Math" panose="02040503050406030204" pitchFamily="18" charset="0"/>
                        <a:ea typeface="Cambria Math" panose="02040503050406030204" pitchFamily="18" charset="0"/>
                      </a:rPr>
                      <m:t>)</m:t>
                    </m:r>
                  </m:oMath>
                </a14:m>
                <a:r>
                  <a:rPr lang="fa-IR" sz="2800" dirty="0" smtClean="0">
                    <a:cs typeface="2  Zar" panose="00000400000000000000" pitchFamily="2" charset="-78"/>
                  </a:rPr>
                  <a:t>  ).</a:t>
                </a:r>
                <a:endParaRPr lang="fa-IR" sz="2800" dirty="0">
                  <a:cs typeface="2  Zar" panose="00000400000000000000" pitchFamily="2" charset="-78"/>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24691" y="1524000"/>
                <a:ext cx="12192000" cy="1815882"/>
              </a:xfrm>
              <a:prstGeom prst="rect">
                <a:avLst/>
              </a:prstGeom>
              <a:blipFill rotWithShape="0">
                <a:blip r:embed="rId2"/>
                <a:stretch>
                  <a:fillRect l="-1250" t="-3356" r="-1000" b="-9732"/>
                </a:stretch>
              </a:blipFill>
            </p:spPr>
            <p:txBody>
              <a:bodyPr/>
              <a:lstStyle/>
              <a:p>
                <a:r>
                  <a:rPr lang="fa-IR">
                    <a:noFill/>
                  </a:rPr>
                  <a:t> </a:t>
                </a:r>
              </a:p>
            </p:txBody>
          </p:sp>
        </mc:Fallback>
      </mc:AlternateContent>
    </p:spTree>
    <p:extLst>
      <p:ext uri="{BB962C8B-B14F-4D97-AF65-F5344CB8AC3E}">
        <p14:creationId xmlns:p14="http://schemas.microsoft.com/office/powerpoint/2010/main" val="223134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p:cNvSpPr txBox="1"/>
              <p:nvPr/>
            </p:nvSpPr>
            <p:spPr>
              <a:xfrm>
                <a:off x="368490" y="95534"/>
                <a:ext cx="11532358" cy="6475299"/>
              </a:xfrm>
              <a:prstGeom prst="rect">
                <a:avLst/>
              </a:prstGeom>
              <a:noFill/>
            </p:spPr>
            <p:txBody>
              <a:bodyPr wrap="square" rtlCol="1">
                <a:spAutoFit/>
              </a:bodyPr>
              <a:lstStyle/>
              <a:p>
                <a:pPr algn="r" rtl="1"/>
                <a:endParaRPr lang="fa-IR" sz="2000" b="1" dirty="0" smtClean="0">
                  <a:cs typeface="B Nazanin" panose="00000400000000000000" pitchFamily="2" charset="-78"/>
                </a:endParaRPr>
              </a:p>
              <a:p>
                <a:pPr algn="ctr" rtl="1"/>
                <a:r>
                  <a:rPr lang="fa-IR" sz="2000" b="1" dirty="0" smtClean="0">
                    <a:cs typeface="B Nazanin" panose="00000400000000000000" pitchFamily="2" charset="-78"/>
                  </a:rPr>
                  <a:t>معادلات  </a:t>
                </a:r>
                <a:r>
                  <a:rPr lang="fa-IR" sz="2000" b="1" dirty="0" smtClean="0">
                    <a:cs typeface="B Nazanin" panose="00000400000000000000" pitchFamily="2" charset="-78"/>
                  </a:rPr>
                  <a:t>دیفرانسیل کامل:</a:t>
                </a:r>
              </a:p>
              <a:p>
                <a:pPr algn="r" rtl="1"/>
                <a:r>
                  <a:rPr lang="fa-IR" sz="2000" dirty="0" smtClean="0">
                    <a:cs typeface="B Nazanin" panose="00000400000000000000" pitchFamily="2" charset="-78"/>
                  </a:rPr>
                  <a:t>معادله </a:t>
                </a:r>
                <a:r>
                  <a:rPr lang="fa-IR" sz="2000" dirty="0">
                    <a:cs typeface="B Nazanin" panose="00000400000000000000" pitchFamily="2" charset="-78"/>
                  </a:rPr>
                  <a:t>دیفرانسیل مرتبه </a:t>
                </a:r>
                <a:r>
                  <a:rPr lang="fa-IR" sz="2000" dirty="0" smtClean="0">
                    <a:cs typeface="B Nazanin" panose="00000400000000000000" pitchFamily="2" charset="-78"/>
                  </a:rPr>
                  <a:t>اول</a:t>
                </a:r>
              </a:p>
              <a:p>
                <a:pPr algn="ctr" rtl="1"/>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𝑀</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e>
                      </m:d>
                      <m:r>
                        <a:rPr lang="en-US" sz="2000" b="0" i="1" smtClean="0">
                          <a:latin typeface="Cambria Math" panose="02040503050406030204" pitchFamily="18" charset="0"/>
                        </a:rPr>
                        <m:t>𝑑𝑥</m:t>
                      </m:r>
                      <m:r>
                        <a:rPr lang="en-US" sz="2000" b="0" i="1" smtClean="0">
                          <a:latin typeface="Cambria Math" panose="02040503050406030204" pitchFamily="18" charset="0"/>
                        </a:rPr>
                        <m:t>+</m:t>
                      </m:r>
                      <m:r>
                        <a:rPr lang="en-US" sz="2000" b="0" i="1" smtClean="0">
                          <a:latin typeface="Cambria Math" panose="02040503050406030204" pitchFamily="18" charset="0"/>
                        </a:rPr>
                        <m:t>𝑁</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e>
                      </m:d>
                      <m:r>
                        <a:rPr lang="en-US" sz="2000" b="0" i="1" smtClean="0">
                          <a:latin typeface="Cambria Math" panose="02040503050406030204" pitchFamily="18" charset="0"/>
                        </a:rPr>
                        <m:t>𝑑𝑦</m:t>
                      </m:r>
                      <m:r>
                        <a:rPr lang="en-US" sz="2000" b="0" i="1" smtClean="0">
                          <a:latin typeface="Cambria Math" panose="02040503050406030204" pitchFamily="18" charset="0"/>
                        </a:rPr>
                        <m:t>=</m:t>
                      </m:r>
                      <m:r>
                        <a:rPr lang="en-US" sz="2000" b="0" i="1" smtClean="0">
                          <a:latin typeface="Cambria Math" panose="02040503050406030204" pitchFamily="18" charset="0"/>
                        </a:rPr>
                        <m:t>0</m:t>
                      </m:r>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1</m:t>
                          </m:r>
                        </m:e>
                      </m:d>
                    </m:oMath>
                  </m:oMathPara>
                </a14:m>
                <a:endParaRPr lang="fa-IR" sz="2000" b="0" dirty="0" smtClean="0">
                  <a:cs typeface="B Nazanin" panose="00000400000000000000" pitchFamily="2" charset="-78"/>
                </a:endParaRPr>
              </a:p>
              <a:p>
                <a:pPr algn="r" rtl="1"/>
                <a:r>
                  <a:rPr lang="fa-IR" sz="2000" dirty="0" smtClean="0">
                    <a:cs typeface="B Nazanin" panose="00000400000000000000" pitchFamily="2" charset="-78"/>
                  </a:rPr>
                  <a:t>را کامل گوییم هرگاه تابع دو متغیره ای چون  </a:t>
                </a:r>
                <a14:m>
                  <m:oMath xmlns:m="http://schemas.openxmlformats.org/officeDocument/2006/math">
                    <m:r>
                      <a:rPr lang="en-US" sz="2000" b="0" i="1" smtClean="0">
                        <a:latin typeface="Cambria Math" panose="02040503050406030204" pitchFamily="18" charset="0"/>
                      </a:rPr>
                      <m:t>𝑓</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e>
                    </m:d>
                    <m:r>
                      <a:rPr lang="fa-IR" sz="2000" b="0" i="1" smtClean="0">
                        <a:latin typeface="Cambria Math" panose="02040503050406030204" pitchFamily="18" charset="0"/>
                      </a:rPr>
                      <m:t> </m:t>
                    </m:r>
                  </m:oMath>
                </a14:m>
                <a:r>
                  <a:rPr lang="fa-IR" sz="2000" dirty="0" smtClean="0">
                    <a:cs typeface="B Nazanin" panose="00000400000000000000" pitchFamily="2" charset="-78"/>
                  </a:rPr>
                  <a:t>   وجود داشته باشد بطوریکه</a:t>
                </a:r>
              </a:p>
              <a:p>
                <a:pPr algn="ctr" rtl="1"/>
                <a:r>
                  <a:rPr lang="fa-IR" sz="2000" dirty="0" smtClean="0">
                    <a:cs typeface="B Nazanin" panose="00000400000000000000" pitchFamily="2" charset="-78"/>
                  </a:rPr>
                  <a:t>  </a:t>
                </a:r>
                <a14:m>
                  <m:oMath xmlns:m="http://schemas.openxmlformats.org/officeDocument/2006/math">
                    <m:sSub>
                      <m:sSubPr>
                        <m:ctrlPr>
                          <a:rPr lang="fa-IR"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𝑥</m:t>
                        </m:r>
                      </m:sub>
                    </m:sSub>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𝑓</m:t>
                        </m:r>
                      </m:num>
                      <m:den>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𝑥</m:t>
                        </m:r>
                      </m:den>
                    </m:f>
                    <m:r>
                      <a:rPr lang="en-US" sz="2000" i="1">
                        <a:latin typeface="Cambria Math" panose="02040503050406030204" pitchFamily="18" charset="0"/>
                      </a:rPr>
                      <m:t>=</m:t>
                    </m:r>
                    <m:r>
                      <a:rPr lang="en-US" sz="2000" i="1">
                        <a:latin typeface="Cambria Math" panose="02040503050406030204" pitchFamily="18" charset="0"/>
                      </a:rPr>
                      <m:t>𝑀</m:t>
                    </m:r>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r>
                      <a:rPr lang="en-US" sz="2000" i="1">
                        <a:latin typeface="Cambria Math" panose="02040503050406030204" pitchFamily="18" charset="0"/>
                      </a:rPr>
                      <m:t>           ,  </m:t>
                    </m:r>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𝑦</m:t>
                        </m:r>
                      </m:sub>
                    </m:sSub>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𝑓</m:t>
                        </m:r>
                      </m:num>
                      <m:den>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𝑦</m:t>
                        </m:r>
                      </m:den>
                    </m:f>
                    <m:r>
                      <a:rPr lang="en-US" sz="2000" i="1">
                        <a:latin typeface="Cambria Math" panose="02040503050406030204" pitchFamily="18" charset="0"/>
                      </a:rPr>
                      <m:t>=</m:t>
                    </m:r>
                    <m:r>
                      <a:rPr lang="en-US" sz="2000" i="1">
                        <a:latin typeface="Cambria Math" panose="02040503050406030204" pitchFamily="18" charset="0"/>
                      </a:rPr>
                      <m:t>𝑁</m:t>
                    </m:r>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oMath>
                </a14:m>
                <a:endParaRPr lang="fa-IR" sz="2000" dirty="0" smtClean="0">
                  <a:cs typeface="B Nazanin" panose="00000400000000000000" pitchFamily="2" charset="-78"/>
                </a:endParaRPr>
              </a:p>
              <a:p>
                <a:pPr algn="r" rtl="1"/>
                <a:r>
                  <a:rPr lang="fa-IR" sz="2000" dirty="0" smtClean="0">
                    <a:cs typeface="B Nazanin" panose="00000400000000000000" pitchFamily="2" charset="-78"/>
                  </a:rPr>
                  <a:t>از طرفی دیفرانسیل تابع </a:t>
                </a:r>
                <a14:m>
                  <m:oMath xmlns:m="http://schemas.openxmlformats.org/officeDocument/2006/math">
                    <m:r>
                      <a:rPr lang="en-US" sz="2000" i="1">
                        <a:latin typeface="Cambria Math" panose="02040503050406030204" pitchFamily="18" charset="0"/>
                      </a:rPr>
                      <m:t>𝑓</m:t>
                    </m:r>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oMath>
                </a14:m>
                <a:r>
                  <a:rPr lang="fa-IR" sz="2000" dirty="0" smtClean="0">
                    <a:cs typeface="B Nazanin" panose="00000400000000000000" pitchFamily="2" charset="-78"/>
                  </a:rPr>
                  <a:t>  برابر است با  </a:t>
                </a:r>
                <a14:m>
                  <m:oMath xmlns:m="http://schemas.openxmlformats.org/officeDocument/2006/math">
                    <m:r>
                      <a:rPr lang="en-US" sz="2000" b="0" i="0" smtClean="0">
                        <a:latin typeface="Cambria Math" panose="02040503050406030204" pitchFamily="18" charset="0"/>
                      </a:rPr>
                      <m:t>.</m:t>
                    </m:r>
                    <m:r>
                      <a:rPr lang="en-US" sz="2000" i="1">
                        <a:latin typeface="Cambria Math" panose="02040503050406030204" pitchFamily="18" charset="0"/>
                      </a:rPr>
                      <m:t>𝑑𝑓</m:t>
                    </m:r>
                    <m:r>
                      <a:rPr lang="en-US" sz="2000" i="1">
                        <a:latin typeface="Cambria Math" panose="02040503050406030204" pitchFamily="18" charset="0"/>
                      </a:rPr>
                      <m:t>=</m:t>
                    </m:r>
                    <m:sSub>
                      <m:sSubPr>
                        <m:ctrlPr>
                          <a:rPr lang="fa-IR"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𝑥</m:t>
                        </m:r>
                      </m:sub>
                    </m:sSub>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r>
                      <a:rPr lang="en-US" sz="2000" i="1">
                        <a:latin typeface="Cambria Math" panose="02040503050406030204" pitchFamily="18" charset="0"/>
                      </a:rPr>
                      <m:t>𝑑𝑥</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𝑦</m:t>
                        </m:r>
                      </m:sub>
                    </m:sSub>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r>
                      <a:rPr lang="en-US" sz="2000" i="1">
                        <a:latin typeface="Cambria Math" panose="02040503050406030204" pitchFamily="18" charset="0"/>
                      </a:rPr>
                      <m:t>𝑑𝑦</m:t>
                    </m:r>
                  </m:oMath>
                </a14:m>
                <a:r>
                  <a:rPr lang="fa-IR" sz="2000" dirty="0" smtClean="0">
                    <a:cs typeface="B Nazanin" panose="00000400000000000000" pitchFamily="2" charset="-78"/>
                  </a:rPr>
                  <a:t> پس معادله </a:t>
                </a:r>
                <a:r>
                  <a:rPr lang="en-US" sz="2000" dirty="0" smtClean="0">
                    <a:cs typeface="B Nazanin" panose="00000400000000000000" pitchFamily="2" charset="-78"/>
                  </a:rPr>
                  <a:t>   </a:t>
                </a:r>
              </a:p>
              <a:p>
                <a:pPr algn="r" rtl="1"/>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𝑀</m:t>
                      </m:r>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r>
                        <a:rPr lang="en-US" sz="2000" i="1">
                          <a:latin typeface="Cambria Math" panose="02040503050406030204" pitchFamily="18" charset="0"/>
                        </a:rPr>
                        <m:t>𝑑𝑥</m:t>
                      </m:r>
                      <m:r>
                        <a:rPr lang="en-US" sz="2000" i="1">
                          <a:latin typeface="Cambria Math" panose="02040503050406030204" pitchFamily="18" charset="0"/>
                        </a:rPr>
                        <m:t>+</m:t>
                      </m:r>
                      <m:r>
                        <a:rPr lang="en-US" sz="2000" i="1">
                          <a:latin typeface="Cambria Math" panose="02040503050406030204" pitchFamily="18" charset="0"/>
                        </a:rPr>
                        <m:t>𝑁</m:t>
                      </m:r>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r>
                        <a:rPr lang="en-US" sz="2000" i="1">
                          <a:latin typeface="Cambria Math" panose="02040503050406030204" pitchFamily="18" charset="0"/>
                        </a:rPr>
                        <m:t>𝑑𝑦</m:t>
                      </m:r>
                      <m:r>
                        <a:rPr lang="en-US" sz="2000" i="1">
                          <a:latin typeface="Cambria Math" panose="02040503050406030204" pitchFamily="18" charset="0"/>
                        </a:rPr>
                        <m:t>=</m:t>
                      </m:r>
                      <m:r>
                        <a:rPr lang="en-US" sz="2000" b="0" i="0" smtClean="0">
                          <a:latin typeface="Cambria Math" panose="02040503050406030204" pitchFamily="18" charset="0"/>
                        </a:rPr>
                        <m:t>0</m:t>
                      </m:r>
                    </m:oMath>
                  </m:oMathPara>
                </a14:m>
                <a:endParaRPr lang="fa-IR" sz="2000" dirty="0" smtClean="0">
                  <a:cs typeface="B Nazanin" panose="00000400000000000000" pitchFamily="2" charset="-78"/>
                </a:endParaRPr>
              </a:p>
              <a:p>
                <a:pPr algn="r" rtl="1"/>
                <a:r>
                  <a:rPr lang="fa-IR" sz="2000" dirty="0">
                    <a:cs typeface="B Nazanin" panose="00000400000000000000" pitchFamily="2" charset="-78"/>
                  </a:rPr>
                  <a:t>کامل </a:t>
                </a:r>
                <a:r>
                  <a:rPr lang="fa-IR" sz="2000" dirty="0" smtClean="0">
                    <a:cs typeface="B Nazanin" panose="00000400000000000000" pitchFamily="2" charset="-78"/>
                  </a:rPr>
                  <a:t>است اگر تابع </a:t>
                </a:r>
                <a:r>
                  <a:rPr lang="fa-IR" sz="2000" dirty="0">
                    <a:cs typeface="B Nazanin" panose="00000400000000000000" pitchFamily="2" charset="-78"/>
                  </a:rPr>
                  <a:t>دو متغیره ای چون  </a:t>
                </a:r>
                <a14:m>
                  <m:oMath xmlns:m="http://schemas.openxmlformats.org/officeDocument/2006/math">
                    <m:r>
                      <a:rPr lang="en-US" sz="2000" i="1">
                        <a:latin typeface="Cambria Math" panose="02040503050406030204" pitchFamily="18" charset="0"/>
                      </a:rPr>
                      <m:t>𝑓</m:t>
                    </m:r>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r>
                      <a:rPr lang="fa-IR" sz="2000" i="1">
                        <a:latin typeface="Cambria Math" panose="02040503050406030204" pitchFamily="18" charset="0"/>
                      </a:rPr>
                      <m:t> </m:t>
                    </m:r>
                  </m:oMath>
                </a14:m>
                <a:r>
                  <a:rPr lang="fa-IR" sz="2000" dirty="0">
                    <a:cs typeface="B Nazanin" panose="00000400000000000000" pitchFamily="2" charset="-78"/>
                  </a:rPr>
                  <a:t>   وجود داشته </a:t>
                </a:r>
                <a:r>
                  <a:rPr lang="fa-IR" sz="2000" dirty="0" smtClean="0">
                    <a:cs typeface="B Nazanin" panose="00000400000000000000" pitchFamily="2" charset="-78"/>
                  </a:rPr>
                  <a:t>باشد که</a:t>
                </a:r>
              </a:p>
              <a:p>
                <a:pPr algn="ctr" rtl="1"/>
                <a:r>
                  <a:rPr lang="fa-IR" sz="2000" dirty="0" smtClean="0">
                    <a:cs typeface="B Nazanin" panose="00000400000000000000" pitchFamily="2" charset="-78"/>
                  </a:rPr>
                  <a:t> </a:t>
                </a:r>
                <a14:m>
                  <m:oMath xmlns:m="http://schemas.openxmlformats.org/officeDocument/2006/math">
                    <m:r>
                      <a:rPr lang="en-US" sz="2000" i="1">
                        <a:latin typeface="Cambria Math" panose="02040503050406030204" pitchFamily="18" charset="0"/>
                      </a:rPr>
                      <m:t>𝑑𝑓</m:t>
                    </m:r>
                    <m:r>
                      <a:rPr lang="en-US" sz="2000" i="1">
                        <a:latin typeface="Cambria Math" panose="02040503050406030204" pitchFamily="18" charset="0"/>
                      </a:rPr>
                      <m:t>=</m:t>
                    </m:r>
                    <m:r>
                      <a:rPr lang="en-US" sz="2000" i="1">
                        <a:latin typeface="Cambria Math" panose="02040503050406030204" pitchFamily="18" charset="0"/>
                      </a:rPr>
                      <m:t>𝑀</m:t>
                    </m:r>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r>
                      <a:rPr lang="en-US" sz="2000" i="1">
                        <a:latin typeface="Cambria Math" panose="02040503050406030204" pitchFamily="18" charset="0"/>
                      </a:rPr>
                      <m:t>𝑑𝑥</m:t>
                    </m:r>
                    <m:r>
                      <a:rPr lang="en-US" sz="2000" i="1">
                        <a:latin typeface="Cambria Math" panose="02040503050406030204" pitchFamily="18" charset="0"/>
                      </a:rPr>
                      <m:t>+</m:t>
                    </m:r>
                    <m:r>
                      <a:rPr lang="en-US" sz="2000" i="1">
                        <a:latin typeface="Cambria Math" panose="02040503050406030204" pitchFamily="18" charset="0"/>
                      </a:rPr>
                      <m:t>𝑁</m:t>
                    </m:r>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r>
                      <a:rPr lang="en-US" sz="2000" i="1">
                        <a:latin typeface="Cambria Math" panose="02040503050406030204" pitchFamily="18" charset="0"/>
                      </a:rPr>
                      <m:t>𝑑𝑦</m:t>
                    </m:r>
                  </m:oMath>
                </a14:m>
                <a:endParaRPr lang="fa-IR" sz="2000" dirty="0">
                  <a:cs typeface="B Nazanin" panose="00000400000000000000" pitchFamily="2" charset="-78"/>
                </a:endParaRPr>
              </a:p>
              <a:p>
                <a:pPr algn="r" rtl="1"/>
                <a:r>
                  <a:rPr lang="fa-IR" sz="2000" dirty="0" smtClean="0">
                    <a:cs typeface="B Nazanin" panose="00000400000000000000" pitchFamily="2" charset="-78"/>
                  </a:rPr>
                  <a:t>پس </a:t>
                </a:r>
                <a:r>
                  <a:rPr lang="fa-IR" sz="2000" dirty="0" smtClean="0">
                    <a:cs typeface="B Nazanin" panose="00000400000000000000" pitchFamily="2" charset="-78"/>
                  </a:rPr>
                  <a:t>اگر معادله دیفانسیبل </a:t>
                </a:r>
                <a14:m>
                  <m:oMath xmlns:m="http://schemas.openxmlformats.org/officeDocument/2006/math">
                    <m:r>
                      <a:rPr lang="en-US" sz="2000" i="1">
                        <a:latin typeface="Cambria Math" panose="02040503050406030204" pitchFamily="18" charset="0"/>
                      </a:rPr>
                      <m:t>𝑀</m:t>
                    </m:r>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r>
                      <a:rPr lang="en-US" sz="2000" i="1">
                        <a:latin typeface="Cambria Math" panose="02040503050406030204" pitchFamily="18" charset="0"/>
                      </a:rPr>
                      <m:t>𝑑𝑥</m:t>
                    </m:r>
                    <m:r>
                      <a:rPr lang="en-US" sz="2000" i="1">
                        <a:latin typeface="Cambria Math" panose="02040503050406030204" pitchFamily="18" charset="0"/>
                      </a:rPr>
                      <m:t>+</m:t>
                    </m:r>
                    <m:r>
                      <a:rPr lang="en-US" sz="2000" i="1">
                        <a:latin typeface="Cambria Math" panose="02040503050406030204" pitchFamily="18" charset="0"/>
                      </a:rPr>
                      <m:t>𝑁</m:t>
                    </m:r>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r>
                      <a:rPr lang="en-US" sz="2000" i="1">
                        <a:latin typeface="Cambria Math" panose="02040503050406030204" pitchFamily="18" charset="0"/>
                      </a:rPr>
                      <m:t>𝑑𝑦</m:t>
                    </m:r>
                    <m:r>
                      <a:rPr lang="en-US" sz="2000" i="1">
                        <a:latin typeface="Cambria Math" panose="02040503050406030204" pitchFamily="18" charset="0"/>
                      </a:rPr>
                      <m:t>=</m:t>
                    </m:r>
                    <m:r>
                      <a:rPr lang="en-US" sz="2000" i="1">
                        <a:latin typeface="Cambria Math" panose="02040503050406030204" pitchFamily="18" charset="0"/>
                      </a:rPr>
                      <m:t>0</m:t>
                    </m:r>
                  </m:oMath>
                </a14:m>
                <a:r>
                  <a:rPr lang="fa-IR" sz="2000" dirty="0" smtClean="0">
                    <a:cs typeface="B Nazanin" panose="00000400000000000000" pitchFamily="2" charset="-78"/>
                  </a:rPr>
                  <a:t> کامل باشد </a:t>
                </a:r>
                <a:r>
                  <a:rPr lang="fa-IR" sz="2000" dirty="0" smtClean="0">
                    <a:cs typeface="B Nazanin" panose="00000400000000000000" pitchFamily="2" charset="-78"/>
                  </a:rPr>
                  <a:t>آنگاه</a:t>
                </a:r>
              </a:p>
              <a:p>
                <a:pPr algn="r" rtl="1"/>
                <a:endParaRPr lang="fa-IR" sz="2000" dirty="0" smtClean="0">
                  <a:cs typeface="B Nazanin" panose="00000400000000000000" pitchFamily="2" charset="-78"/>
                </a:endParaRPr>
              </a:p>
              <a:p>
                <a:pPr algn="ctr" rtl="1"/>
                <a14:m>
                  <m:oMath xmlns:m="http://schemas.openxmlformats.org/officeDocument/2006/math">
                    <m:r>
                      <a:rPr lang="en-US" sz="2000" i="1">
                        <a:latin typeface="Cambria Math" panose="02040503050406030204" pitchFamily="18" charset="0"/>
                      </a:rPr>
                      <m:t>𝑑𝑓</m:t>
                    </m:r>
                    <m:r>
                      <a:rPr lang="en-US" sz="2000" i="1">
                        <a:latin typeface="Cambria Math" panose="02040503050406030204" pitchFamily="18" charset="0"/>
                      </a:rPr>
                      <m:t>=</m:t>
                    </m:r>
                    <m:sSub>
                      <m:sSubPr>
                        <m:ctrlPr>
                          <a:rPr lang="fa-IR"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𝑥</m:t>
                        </m:r>
                      </m:sub>
                    </m:sSub>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r>
                      <a:rPr lang="en-US" sz="2000" i="1">
                        <a:latin typeface="Cambria Math" panose="02040503050406030204" pitchFamily="18" charset="0"/>
                      </a:rPr>
                      <m:t>𝑑𝑥</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𝑦</m:t>
                        </m:r>
                      </m:sub>
                    </m:sSub>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r>
                      <a:rPr lang="en-US" sz="2000" i="1">
                        <a:latin typeface="Cambria Math" panose="02040503050406030204" pitchFamily="18" charset="0"/>
                      </a:rPr>
                      <m:t>𝑑𝑦</m:t>
                    </m:r>
                    <m:r>
                      <a:rPr lang="en-US" sz="2000" b="0" i="1" smtClean="0">
                        <a:latin typeface="Cambria Math" panose="02040503050406030204" pitchFamily="18" charset="0"/>
                      </a:rPr>
                      <m:t>=</m:t>
                    </m:r>
                    <m:r>
                      <a:rPr lang="en-US" sz="2000" i="1">
                        <a:latin typeface="Cambria Math" panose="02040503050406030204" pitchFamily="18" charset="0"/>
                      </a:rPr>
                      <m:t>𝑀</m:t>
                    </m:r>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r>
                      <a:rPr lang="en-US" sz="2000" i="1">
                        <a:latin typeface="Cambria Math" panose="02040503050406030204" pitchFamily="18" charset="0"/>
                      </a:rPr>
                      <m:t>𝑑𝑥</m:t>
                    </m:r>
                    <m:r>
                      <a:rPr lang="en-US" sz="2000" i="1">
                        <a:latin typeface="Cambria Math" panose="02040503050406030204" pitchFamily="18" charset="0"/>
                      </a:rPr>
                      <m:t>+</m:t>
                    </m:r>
                    <m:r>
                      <a:rPr lang="en-US" sz="2000" i="1">
                        <a:latin typeface="Cambria Math" panose="02040503050406030204" pitchFamily="18" charset="0"/>
                      </a:rPr>
                      <m:t>𝑁</m:t>
                    </m:r>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r>
                      <a:rPr lang="en-US" sz="2000" i="1">
                        <a:latin typeface="Cambria Math" panose="02040503050406030204" pitchFamily="18" charset="0"/>
                      </a:rPr>
                      <m:t>𝑑𝑦</m:t>
                    </m:r>
                    <m:r>
                      <a:rPr lang="en-US" sz="2000" b="0" i="1" smtClean="0">
                        <a:latin typeface="Cambria Math" panose="02040503050406030204" pitchFamily="18" charset="0"/>
                      </a:rPr>
                      <m:t>=</m:t>
                    </m:r>
                    <m:r>
                      <a:rPr lang="en-US" sz="2000" b="0" i="1" smtClean="0">
                        <a:latin typeface="Cambria Math" panose="02040503050406030204" pitchFamily="18" charset="0"/>
                      </a:rPr>
                      <m:t>0</m:t>
                    </m:r>
                  </m:oMath>
                </a14:m>
                <a:r>
                  <a:rPr lang="en-US" sz="2000" b="1" dirty="0">
                    <a:solidFill>
                      <a:prstClr val="black"/>
                    </a:solidFill>
                    <a:ea typeface="Cambria Math" panose="02040503050406030204" pitchFamily="18" charset="0"/>
                  </a:rPr>
                  <a:t> </a:t>
                </a:r>
                <a14:m>
                  <m:oMath xmlns:m="http://schemas.openxmlformats.org/officeDocument/2006/math">
                    <m:r>
                      <a:rPr lang="en-US" sz="2000" b="1" i="1">
                        <a:solidFill>
                          <a:prstClr val="black"/>
                        </a:solidFill>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𝑑𝑓</m:t>
                    </m:r>
                  </m:oMath>
                </a14:m>
                <a:r>
                  <a:rPr lang="en-US" sz="2000" dirty="0" smtClean="0">
                    <a:cs typeface="B Nazanin" panose="00000400000000000000" pitchFamily="2" charset="-78"/>
                  </a:rPr>
                  <a:t>=0</a:t>
                </a:r>
                <a:endParaRPr lang="fa-IR" sz="2000" dirty="0">
                  <a:cs typeface="B Nazanin" panose="00000400000000000000" pitchFamily="2" charset="-78"/>
                </a:endParaRPr>
              </a:p>
              <a:p>
                <a:pPr algn="r" rtl="1"/>
                <a:r>
                  <a:rPr lang="fa-IR" sz="2000" dirty="0" smtClean="0">
                    <a:cs typeface="B Nazanin" panose="00000400000000000000" pitchFamily="2" charset="-78"/>
                  </a:rPr>
                  <a:t>با انتیگرالگیری داریم</a:t>
                </a:r>
              </a:p>
              <a:p>
                <a:pPr algn="r" rtl="1"/>
                <a:endParaRPr lang="fa-IR" sz="2000" dirty="0" smtClean="0">
                  <a:cs typeface="B Nazanin" panose="00000400000000000000" pitchFamily="2" charset="-78"/>
                </a:endParaRPr>
              </a:p>
              <a:p>
                <a:pPr algn="ctr" rtl="1"/>
                <a14:m>
                  <m:oMath xmlns:m="http://schemas.openxmlformats.org/officeDocument/2006/math">
                    <m:r>
                      <a:rPr lang="en-US" sz="2000" i="1">
                        <a:latin typeface="Cambria Math" panose="02040503050406030204" pitchFamily="18" charset="0"/>
                      </a:rPr>
                      <m:t>𝑓</m:t>
                    </m:r>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oMath>
                </a14:m>
                <a:r>
                  <a:rPr lang="en-US" sz="2000" b="0" i="1" dirty="0" smtClean="0">
                    <a:latin typeface="Cambria Math" panose="02040503050406030204" pitchFamily="18" charset="0"/>
                  </a:rPr>
                  <a:t>=</a:t>
                </a:r>
                <a:r>
                  <a:rPr lang="en-US" sz="2000" b="0" i="1" dirty="0" smtClean="0">
                    <a:latin typeface="Cambria Math" panose="02040503050406030204" pitchFamily="18" charset="0"/>
                  </a:rPr>
                  <a:t>c                   (2)</a:t>
                </a:r>
                <a:endParaRPr lang="en-US" sz="2000" b="0" i="1" dirty="0" smtClean="0">
                  <a:latin typeface="Cambria Math" panose="02040503050406030204" pitchFamily="18" charset="0"/>
                </a:endParaRPr>
              </a:p>
              <a:p>
                <a:pPr algn="r" rtl="1"/>
                <a:endParaRPr lang="fa-IR" sz="2000" dirty="0" smtClean="0"/>
              </a:p>
              <a:p>
                <a:pPr algn="r" rtl="1"/>
                <a:r>
                  <a:rPr lang="fa-IR" sz="2000" dirty="0" smtClean="0"/>
                  <a:t>(</a:t>
                </a:r>
                <a:r>
                  <a:rPr lang="en-US" sz="2000" dirty="0" smtClean="0"/>
                  <a:t>2</a:t>
                </a:r>
                <a:r>
                  <a:rPr lang="fa-IR" sz="2000" dirty="0" smtClean="0"/>
                  <a:t>) خانواده جوابهای معادله (</a:t>
                </a:r>
                <a:r>
                  <a:rPr lang="en-US" sz="2000" dirty="0" smtClean="0"/>
                  <a:t>1</a:t>
                </a:r>
                <a:r>
                  <a:rPr lang="fa-IR" sz="2000" dirty="0" smtClean="0"/>
                  <a:t>) می باشد</a:t>
                </a:r>
                <a:endParaRPr lang="fa-IR" sz="2000" dirty="0"/>
              </a:p>
              <a:p>
                <a:pPr algn="ctr" rtl="1"/>
                <a:endParaRPr lang="fa-IR" sz="2000" dirty="0" smtClean="0"/>
              </a:p>
              <a:p>
                <a:pPr algn="r" rtl="1"/>
                <a:r>
                  <a:rPr lang="fa-IR" sz="2000" b="1" dirty="0" smtClean="0">
                    <a:cs typeface="B Nazanin" panose="00000400000000000000" pitchFamily="2" charset="-78"/>
                  </a:rPr>
                  <a:t>مثال:</a:t>
                </a:r>
                <a:endParaRPr lang="fa-IR" sz="2000" b="1" dirty="0">
                  <a:cs typeface="B Nazanin" panose="00000400000000000000" pitchFamily="2" charset="-78"/>
                </a:endParaRPr>
              </a:p>
            </p:txBody>
          </p:sp>
        </mc:Choice>
        <mc:Fallback>
          <p:sp>
            <p:nvSpPr>
              <p:cNvPr id="2" name="TextBox 1"/>
              <p:cNvSpPr txBox="1">
                <a:spLocks noRot="1" noChangeAspect="1" noMove="1" noResize="1" noEditPoints="1" noAdjustHandles="1" noChangeArrowheads="1" noChangeShapeType="1" noTextEdit="1"/>
              </p:cNvSpPr>
              <p:nvPr/>
            </p:nvSpPr>
            <p:spPr>
              <a:xfrm>
                <a:off x="368490" y="95534"/>
                <a:ext cx="11532358" cy="6475299"/>
              </a:xfrm>
              <a:prstGeom prst="rect">
                <a:avLst/>
              </a:prstGeom>
              <a:blipFill rotWithShape="0">
                <a:blip r:embed="rId2"/>
                <a:stretch>
                  <a:fillRect r="-581" b="-753"/>
                </a:stretch>
              </a:blipFill>
            </p:spPr>
            <p:txBody>
              <a:bodyPr/>
              <a:lstStyle/>
              <a:p>
                <a:r>
                  <a:rPr lang="fa-IR">
                    <a:noFill/>
                  </a:rPr>
                  <a:t> </a:t>
                </a:r>
              </a:p>
            </p:txBody>
          </p:sp>
        </mc:Fallback>
      </mc:AlternateContent>
    </p:spTree>
    <p:extLst>
      <p:ext uri="{BB962C8B-B14F-4D97-AF65-F5344CB8AC3E}">
        <p14:creationId xmlns:p14="http://schemas.microsoft.com/office/powerpoint/2010/main" val="24139901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235527" y="0"/>
                <a:ext cx="11956473" cy="4822859"/>
              </a:xfrm>
              <a:prstGeom prst="rect">
                <a:avLst/>
              </a:prstGeom>
              <a:noFill/>
            </p:spPr>
            <p:txBody>
              <a:bodyPr wrap="square" rtlCol="1">
                <a:spAutoFit/>
              </a:bodyPr>
              <a:lstStyle/>
              <a:p>
                <a:pPr algn="r" rtl="1"/>
                <a:r>
                  <a:rPr lang="fa-IR" sz="2800" u="sng" dirty="0" smtClean="0">
                    <a:cs typeface="2  Zar" panose="00000400000000000000" pitchFamily="2" charset="-78"/>
                  </a:rPr>
                  <a:t>الف)</a:t>
                </a:r>
                <a:r>
                  <a:rPr lang="fa-IR" sz="2800" u="sng" dirty="0">
                    <a:cs typeface="2  Zar" panose="00000400000000000000" pitchFamily="2" charset="-78"/>
                  </a:rPr>
                  <a:t> عامل انتگرال </a:t>
                </a:r>
                <a:r>
                  <a:rPr lang="fa-IR" sz="2800" u="sng" dirty="0" smtClean="0">
                    <a:cs typeface="2  Zar" panose="00000400000000000000" pitchFamily="2" charset="-78"/>
                  </a:rPr>
                  <a:t>ساز بر حسب   </a:t>
                </a:r>
                <a14:m>
                  <m:oMath xmlns:m="http://schemas.openxmlformats.org/officeDocument/2006/math">
                    <m:r>
                      <a:rPr lang="en-US" sz="2800" i="1" u="sng">
                        <a:latin typeface="Cambria Math" panose="02040503050406030204" pitchFamily="18" charset="0"/>
                      </a:rPr>
                      <m:t>𝑥</m:t>
                    </m:r>
                  </m:oMath>
                </a14:m>
                <a:r>
                  <a:rPr lang="fa-IR" sz="2800" u="sng" dirty="0">
                    <a:cs typeface="2  Zar" panose="00000400000000000000" pitchFamily="2" charset="-78"/>
                  </a:rPr>
                  <a:t>  </a:t>
                </a:r>
                <a:r>
                  <a:rPr lang="fa-IR" sz="2800" u="sng" dirty="0" smtClean="0">
                    <a:cs typeface="2  Zar" panose="00000400000000000000" pitchFamily="2" charset="-78"/>
                  </a:rPr>
                  <a:t>باشد </a:t>
                </a:r>
                <a:r>
                  <a:rPr lang="fa-IR" sz="2800" u="sng" dirty="0">
                    <a:cs typeface="2  Zar" panose="00000400000000000000" pitchFamily="2" charset="-78"/>
                  </a:rPr>
                  <a:t>( </a:t>
                </a:r>
                <a14:m>
                  <m:oMath xmlns:m="http://schemas.openxmlformats.org/officeDocument/2006/math">
                    <m:r>
                      <a:rPr lang="fa-IR" sz="2800" i="1" u="sng">
                        <a:latin typeface="Cambria Math" panose="02040503050406030204" pitchFamily="18" charset="0"/>
                        <a:ea typeface="Cambria Math" panose="02040503050406030204" pitchFamily="18" charset="0"/>
                      </a:rPr>
                      <m:t>𝜇</m:t>
                    </m:r>
                    <m:r>
                      <a:rPr lang="en-US" sz="2800" i="1" u="sng">
                        <a:latin typeface="Cambria Math" panose="02040503050406030204" pitchFamily="18" charset="0"/>
                        <a:ea typeface="Cambria Math" panose="02040503050406030204" pitchFamily="18" charset="0"/>
                      </a:rPr>
                      <m:t>(</m:t>
                    </m:r>
                    <m:r>
                      <a:rPr lang="en-US" sz="2800" i="1" u="sng">
                        <a:latin typeface="Cambria Math" panose="02040503050406030204" pitchFamily="18" charset="0"/>
                        <a:ea typeface="Cambria Math" panose="02040503050406030204" pitchFamily="18" charset="0"/>
                      </a:rPr>
                      <m:t>𝑥</m:t>
                    </m:r>
                    <m:r>
                      <a:rPr lang="en-US" sz="2800" i="1" u="sng">
                        <a:latin typeface="Cambria Math" panose="02040503050406030204" pitchFamily="18" charset="0"/>
                        <a:ea typeface="Cambria Math" panose="02040503050406030204" pitchFamily="18" charset="0"/>
                      </a:rPr>
                      <m:t>)</m:t>
                    </m:r>
                  </m:oMath>
                </a14:m>
                <a:r>
                  <a:rPr lang="fa-IR" sz="2800" u="sng" dirty="0">
                    <a:cs typeface="2  Zar" panose="00000400000000000000" pitchFamily="2" charset="-78"/>
                  </a:rPr>
                  <a:t> </a:t>
                </a:r>
                <a:r>
                  <a:rPr lang="fa-IR" sz="2800" u="sng" dirty="0" smtClean="0">
                    <a:cs typeface="2  Zar" panose="00000400000000000000" pitchFamily="2" charset="-78"/>
                  </a:rPr>
                  <a:t>):</a:t>
                </a:r>
              </a:p>
              <a:p>
                <a:pPr algn="r" rtl="1"/>
                <a:r>
                  <a:rPr lang="en-US" sz="2800" dirty="0" smtClean="0">
                    <a:cs typeface="2  Zar" panose="00000400000000000000" pitchFamily="2" charset="-78"/>
                  </a:rPr>
                  <a:t>                         </a:t>
                </a:r>
                <a:r>
                  <a:rPr lang="fa-IR" sz="2800" dirty="0" smtClean="0">
                    <a:cs typeface="2  Zar" panose="00000400000000000000" pitchFamily="2" charset="-78"/>
                  </a:rPr>
                  <a:t>                                     اگر </a:t>
                </a:r>
                <a14:m>
                  <m:oMath xmlns:m="http://schemas.openxmlformats.org/officeDocument/2006/math">
                    <m:r>
                      <a:rPr lang="fa-IR" sz="2800" i="1" smtClean="0">
                        <a:latin typeface="Cambria Math" panose="02040503050406030204" pitchFamily="18" charset="0"/>
                        <a:ea typeface="Cambria Math" panose="02040503050406030204" pitchFamily="18" charset="0"/>
                      </a:rPr>
                      <m:t>𝜇</m:t>
                    </m:r>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𝑥</m:t>
                    </m:r>
                    <m:r>
                      <a:rPr lang="en-US" sz="2800" i="1">
                        <a:latin typeface="Cambria Math" panose="02040503050406030204" pitchFamily="18" charset="0"/>
                        <a:ea typeface="Cambria Math" panose="02040503050406030204" pitchFamily="18" charset="0"/>
                      </a:rPr>
                      <m:t>)</m:t>
                    </m:r>
                  </m:oMath>
                </a14:m>
                <a:r>
                  <a:rPr lang="fa-IR" sz="2800" dirty="0" smtClean="0">
                    <a:cs typeface="2  Zar" panose="00000400000000000000" pitchFamily="2" charset="-78"/>
                  </a:rPr>
                  <a:t>  عامل انتگرال ساز باشد پس</a:t>
                </a:r>
              </a:p>
              <a:p>
                <a:pPr/>
                <a14:m>
                  <m:oMathPara xmlns:m="http://schemas.openxmlformats.org/officeDocument/2006/math">
                    <m:oMathParaPr>
                      <m:jc m:val="left"/>
                    </m:oMathParaPr>
                    <m:oMath xmlns:m="http://schemas.openxmlformats.org/officeDocument/2006/math">
                      <m:sSub>
                        <m:sSubPr>
                          <m:ctrlPr>
                            <a:rPr lang="fa-IR" sz="2800" i="1">
                              <a:latin typeface="Cambria Math" panose="02040503050406030204" pitchFamily="18" charset="0"/>
                            </a:rPr>
                          </m:ctrlPr>
                        </m:sSubPr>
                        <m:e>
                          <m:r>
                            <a:rPr lang="en-US" sz="2800" i="1">
                              <a:latin typeface="Cambria Math" panose="02040503050406030204" pitchFamily="18" charset="0"/>
                            </a:rPr>
                            <m:t>(</m:t>
                          </m:r>
                          <m:r>
                            <a:rPr lang="en-US" sz="2800" i="1">
                              <a:latin typeface="Cambria Math" panose="02040503050406030204" pitchFamily="18" charset="0"/>
                              <a:ea typeface="Cambria Math" panose="02040503050406030204" pitchFamily="18" charset="0"/>
                            </a:rPr>
                            <m:t>𝜇</m:t>
                          </m:r>
                          <m:r>
                            <a:rPr lang="en-US" sz="2800" i="1">
                              <a:latin typeface="Cambria Math" panose="02040503050406030204" pitchFamily="18" charset="0"/>
                              <a:ea typeface="Cambria Math" panose="02040503050406030204" pitchFamily="18" charset="0"/>
                            </a:rPr>
                            <m:t>𝑀</m:t>
                          </m:r>
                          <m:r>
                            <a:rPr lang="en-US" sz="2800" i="1">
                              <a:latin typeface="Cambria Math" panose="02040503050406030204" pitchFamily="18" charset="0"/>
                              <a:ea typeface="Cambria Math" panose="02040503050406030204" pitchFamily="18" charset="0"/>
                            </a:rPr>
                            <m:t>)</m:t>
                          </m:r>
                        </m:e>
                        <m:sub>
                          <m:r>
                            <a:rPr lang="en-US" sz="2800" i="1">
                              <a:latin typeface="Cambria Math" panose="02040503050406030204" pitchFamily="18" charset="0"/>
                            </a:rPr>
                            <m:t>𝑦</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m:t>
                          </m:r>
                          <m:r>
                            <a:rPr lang="en-US" sz="2800" i="1">
                              <a:latin typeface="Cambria Math" panose="02040503050406030204" pitchFamily="18" charset="0"/>
                              <a:ea typeface="Cambria Math" panose="02040503050406030204" pitchFamily="18" charset="0"/>
                            </a:rPr>
                            <m:t>𝜇</m:t>
                          </m:r>
                          <m:r>
                            <a:rPr lang="en-US" sz="2800" i="1">
                              <a:latin typeface="Cambria Math" panose="02040503050406030204" pitchFamily="18" charset="0"/>
                              <a:ea typeface="Cambria Math" panose="02040503050406030204" pitchFamily="18" charset="0"/>
                            </a:rPr>
                            <m:t>𝑁</m:t>
                          </m:r>
                          <m:r>
                            <a:rPr lang="en-US" sz="2800" i="1">
                              <a:latin typeface="Cambria Math" panose="02040503050406030204" pitchFamily="18" charset="0"/>
                              <a:ea typeface="Cambria Math" panose="02040503050406030204" pitchFamily="18" charset="0"/>
                            </a:rPr>
                            <m:t>)</m:t>
                          </m:r>
                        </m:e>
                        <m:sub>
                          <m:r>
                            <a:rPr lang="en-US" sz="2800" i="1">
                              <a:latin typeface="Cambria Math" panose="02040503050406030204" pitchFamily="18" charset="0"/>
                            </a:rPr>
                            <m:t>𝑥</m:t>
                          </m:r>
                        </m:sub>
                      </m:sSub>
                    </m:oMath>
                  </m:oMathPara>
                </a14:m>
                <a:endParaRPr lang="en-US" sz="2800" dirty="0" smtClean="0">
                  <a:cs typeface="2  Zar" panose="00000400000000000000" pitchFamily="2" charset="-78"/>
                </a:endParaRPr>
              </a:p>
              <a:p>
                <a:r>
                  <a:rPr lang="en-US" sz="2800" dirty="0">
                    <a:cs typeface="2  Zar" panose="00000400000000000000" pitchFamily="2" charset="-78"/>
                  </a:rPr>
                  <a:t> </a:t>
                </a:r>
                <a:r>
                  <a:rPr lang="en-US" sz="2800" dirty="0" smtClean="0">
                    <a:cs typeface="2  Zar" panose="00000400000000000000" pitchFamily="2" charset="-78"/>
                  </a:rPr>
                  <a:t>  </a:t>
                </a:r>
                <a:r>
                  <a:rPr lang="en-US" sz="2800" dirty="0" smtClean="0">
                    <a:latin typeface="Cambria Math" panose="02040503050406030204" pitchFamily="18" charset="0"/>
                    <a:ea typeface="Cambria Math" panose="02040503050406030204" pitchFamily="18" charset="0"/>
                    <a:cs typeface="2  Zar" panose="00000400000000000000" pitchFamily="2" charset="-78"/>
                  </a:rPr>
                  <a:t>⇒ </a:t>
                </a:r>
                <a14:m>
                  <m:oMath xmlns:m="http://schemas.openxmlformats.org/officeDocument/2006/math">
                    <m:sSub>
                      <m:sSubPr>
                        <m:ctrlPr>
                          <a:rPr lang="en-US" sz="2800" i="1" smtClean="0">
                            <a:latin typeface="Cambria Math" panose="02040503050406030204" pitchFamily="18" charset="0"/>
                            <a:ea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𝜇</m:t>
                        </m:r>
                      </m:e>
                      <m:sub>
                        <m:r>
                          <a:rPr lang="en-US" sz="2800" b="0" i="1" smtClean="0">
                            <a:latin typeface="Cambria Math" panose="02040503050406030204" pitchFamily="18" charset="0"/>
                            <a:ea typeface="Cambria Math" panose="02040503050406030204" pitchFamily="18" charset="0"/>
                          </a:rPr>
                          <m:t>𝑦</m:t>
                        </m:r>
                      </m:sub>
                    </m:sSub>
                    <m:r>
                      <a:rPr lang="en-US" sz="2800" b="0" i="1" smtClean="0">
                        <a:latin typeface="Cambria Math" panose="02040503050406030204" pitchFamily="18" charset="0"/>
                        <a:ea typeface="Cambria Math" panose="02040503050406030204" pitchFamily="18" charset="0"/>
                      </a:rPr>
                      <m:t>𝑀</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𝜇</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𝑀</m:t>
                        </m:r>
                      </m:e>
                      <m:sub>
                        <m:r>
                          <a:rPr lang="en-US" sz="2800" b="0" i="1" smtClean="0">
                            <a:latin typeface="Cambria Math" panose="02040503050406030204" pitchFamily="18" charset="0"/>
                            <a:ea typeface="Cambria Math" panose="02040503050406030204" pitchFamily="18" charset="0"/>
                          </a:rPr>
                          <m:t>𝑦</m:t>
                        </m:r>
                      </m:sub>
                    </m:sSub>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𝜇</m:t>
                        </m:r>
                      </m:e>
                      <m:sub>
                        <m:r>
                          <a:rPr lang="en-US" sz="2800" b="0" i="1" smtClean="0">
                            <a:latin typeface="Cambria Math" panose="02040503050406030204" pitchFamily="18" charset="0"/>
                            <a:ea typeface="Cambria Math" panose="02040503050406030204" pitchFamily="18" charset="0"/>
                          </a:rPr>
                          <m:t>𝑥</m:t>
                        </m:r>
                      </m:sub>
                    </m:sSub>
                    <m:r>
                      <a:rPr lang="en-US" sz="2800" b="0" i="1" smtClean="0">
                        <a:latin typeface="Cambria Math" panose="02040503050406030204" pitchFamily="18" charset="0"/>
                        <a:ea typeface="Cambria Math" panose="02040503050406030204" pitchFamily="18" charset="0"/>
                      </a:rPr>
                      <m:t>𝑁</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𝜇</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𝑁</m:t>
                        </m:r>
                      </m:e>
                      <m:sub>
                        <m:r>
                          <a:rPr lang="en-US" sz="2800" b="0" i="1" smtClean="0">
                            <a:latin typeface="Cambria Math" panose="02040503050406030204" pitchFamily="18" charset="0"/>
                            <a:ea typeface="Cambria Math" panose="02040503050406030204" pitchFamily="18" charset="0"/>
                          </a:rPr>
                          <m:t>𝑥</m:t>
                        </m:r>
                      </m:sub>
                    </m:sSub>
                  </m:oMath>
                </a14:m>
                <a:endParaRPr lang="en-US" sz="2800" dirty="0" smtClean="0">
                  <a:cs typeface="2  Zar" panose="00000400000000000000" pitchFamily="2" charset="-78"/>
                </a:endParaRPr>
              </a:p>
              <a:p>
                <a:r>
                  <a:rPr lang="en-US" sz="2800" dirty="0">
                    <a:cs typeface="2  Zar" panose="00000400000000000000" pitchFamily="2" charset="-78"/>
                  </a:rPr>
                  <a:t> </a:t>
                </a:r>
                <a:r>
                  <a:rPr lang="en-US" sz="2800" dirty="0" smtClean="0">
                    <a:cs typeface="2  Zar" panose="00000400000000000000" pitchFamily="2" charset="-78"/>
                  </a:rPr>
                  <a:t>  </a:t>
                </a:r>
                <a:r>
                  <a:rPr lang="en-US" sz="2800" dirty="0" smtClean="0">
                    <a:latin typeface="Cambria Math" panose="02040503050406030204" pitchFamily="18" charset="0"/>
                    <a:ea typeface="Cambria Math" panose="02040503050406030204" pitchFamily="18" charset="0"/>
                    <a:cs typeface="2  Zar" panose="00000400000000000000" pitchFamily="2" charset="-78"/>
                  </a:rPr>
                  <a:t>⇒ </a:t>
                </a:r>
                <a14:m>
                  <m:oMath xmlns:m="http://schemas.openxmlformats.org/officeDocument/2006/math">
                    <m:r>
                      <a:rPr lang="en-US" sz="2800" b="0" i="1" smtClean="0">
                        <a:latin typeface="Cambria Math" panose="02040503050406030204" pitchFamily="18" charset="0"/>
                        <a:ea typeface="Cambria Math" panose="02040503050406030204" pitchFamily="18" charset="0"/>
                      </a:rPr>
                      <m:t>0</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𝜇</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𝑀</m:t>
                        </m:r>
                      </m:e>
                      <m:sub>
                        <m:r>
                          <a:rPr lang="en-US" sz="2800" b="0" i="1" smtClean="0">
                            <a:latin typeface="Cambria Math" panose="02040503050406030204" pitchFamily="18" charset="0"/>
                            <a:ea typeface="Cambria Math" panose="02040503050406030204" pitchFamily="18" charset="0"/>
                          </a:rPr>
                          <m:t>𝑦</m:t>
                        </m:r>
                      </m:sub>
                    </m:sSub>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𝜇</m:t>
                        </m:r>
                      </m:e>
                      <m:sub>
                        <m:r>
                          <a:rPr lang="en-US" sz="2800" b="0" i="1" smtClean="0">
                            <a:latin typeface="Cambria Math" panose="02040503050406030204" pitchFamily="18" charset="0"/>
                            <a:ea typeface="Cambria Math" panose="02040503050406030204" pitchFamily="18" charset="0"/>
                          </a:rPr>
                          <m:t>𝑥</m:t>
                        </m:r>
                      </m:sub>
                    </m:sSub>
                    <m:r>
                      <a:rPr lang="en-US" sz="2800" b="0" i="1" smtClean="0">
                        <a:latin typeface="Cambria Math" panose="02040503050406030204" pitchFamily="18" charset="0"/>
                        <a:ea typeface="Cambria Math" panose="02040503050406030204" pitchFamily="18" charset="0"/>
                      </a:rPr>
                      <m:t>𝑁</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𝜇</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𝑁</m:t>
                        </m:r>
                      </m:e>
                      <m:sub>
                        <m:r>
                          <a:rPr lang="en-US" sz="2800" b="0" i="1" smtClean="0">
                            <a:latin typeface="Cambria Math" panose="02040503050406030204" pitchFamily="18" charset="0"/>
                            <a:ea typeface="Cambria Math" panose="02040503050406030204" pitchFamily="18" charset="0"/>
                          </a:rPr>
                          <m:t>𝑥</m:t>
                        </m:r>
                      </m:sub>
                    </m:sSub>
                  </m:oMath>
                </a14:m>
                <a:r>
                  <a:rPr lang="en-US" sz="2800" dirty="0" smtClean="0">
                    <a:cs typeface="2  Zar" panose="00000400000000000000" pitchFamily="2" charset="-78"/>
                  </a:rPr>
                  <a:t> </a:t>
                </a:r>
              </a:p>
              <a:p>
                <a:r>
                  <a:rPr lang="en-US" sz="2800" dirty="0">
                    <a:cs typeface="2  Zar" panose="00000400000000000000" pitchFamily="2" charset="-78"/>
                  </a:rPr>
                  <a:t> </a:t>
                </a:r>
                <a:r>
                  <a:rPr lang="en-US" sz="2800" dirty="0" smtClean="0">
                    <a:cs typeface="2  Zar" panose="00000400000000000000" pitchFamily="2" charset="-78"/>
                  </a:rPr>
                  <a:t>  </a:t>
                </a:r>
                <a:r>
                  <a:rPr lang="en-US" sz="2800" dirty="0" smtClean="0">
                    <a:latin typeface="Cambria Math" panose="02040503050406030204" pitchFamily="18" charset="0"/>
                    <a:ea typeface="Cambria Math" panose="02040503050406030204" pitchFamily="18" charset="0"/>
                    <a:cs typeface="2  Zar" panose="00000400000000000000" pitchFamily="2" charset="-78"/>
                  </a:rPr>
                  <a:t>⇒</a:t>
                </a:r>
                <a14:m>
                  <m:oMath xmlns:m="http://schemas.openxmlformats.org/officeDocument/2006/math">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𝜇</m:t>
                        </m:r>
                      </m:e>
                      <m:sub>
                        <m:r>
                          <a:rPr lang="en-US" sz="2800" b="0" i="1" smtClean="0">
                            <a:latin typeface="Cambria Math" panose="02040503050406030204" pitchFamily="18" charset="0"/>
                            <a:ea typeface="Cambria Math" panose="02040503050406030204" pitchFamily="18" charset="0"/>
                          </a:rPr>
                          <m:t>𝑥</m:t>
                        </m:r>
                      </m:sub>
                    </m:sSub>
                    <m:r>
                      <a:rPr lang="en-US" sz="2800" b="0" i="1" smtClean="0">
                        <a:latin typeface="Cambria Math" panose="02040503050406030204" pitchFamily="18" charset="0"/>
                        <a:ea typeface="Cambria Math" panose="02040503050406030204" pitchFamily="18" charset="0"/>
                      </a:rPr>
                      <m:t>𝑁</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𝜇</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𝑀</m:t>
                        </m:r>
                      </m:e>
                      <m:sub>
                        <m:r>
                          <a:rPr lang="en-US" sz="2800" b="0" i="1" smtClean="0">
                            <a:latin typeface="Cambria Math" panose="02040503050406030204" pitchFamily="18" charset="0"/>
                            <a:ea typeface="Cambria Math" panose="02040503050406030204" pitchFamily="18" charset="0"/>
                          </a:rPr>
                          <m:t>𝑦</m:t>
                        </m:r>
                      </m:sub>
                    </m:sSub>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𝜇</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𝑁</m:t>
                        </m:r>
                      </m:e>
                      <m:sub>
                        <m:r>
                          <a:rPr lang="en-US" sz="2800" b="0" i="1" smtClean="0">
                            <a:latin typeface="Cambria Math" panose="02040503050406030204" pitchFamily="18" charset="0"/>
                            <a:ea typeface="Cambria Math" panose="02040503050406030204" pitchFamily="18" charset="0"/>
                          </a:rPr>
                          <m:t>𝑥</m:t>
                        </m:r>
                      </m:sub>
                    </m:sSub>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𝜇</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𝑀</m:t>
                        </m:r>
                      </m:e>
                      <m:sub>
                        <m:r>
                          <a:rPr lang="en-US" sz="2800" b="0" i="1" smtClean="0">
                            <a:latin typeface="Cambria Math" panose="02040503050406030204" pitchFamily="18" charset="0"/>
                            <a:ea typeface="Cambria Math" panose="02040503050406030204" pitchFamily="18" charset="0"/>
                          </a:rPr>
                          <m:t>𝑦</m:t>
                        </m:r>
                      </m:sub>
                    </m:sSub>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𝑁</m:t>
                        </m:r>
                      </m:e>
                      <m:sub>
                        <m:r>
                          <a:rPr lang="en-US" sz="2800" b="0" i="1" smtClean="0">
                            <a:latin typeface="Cambria Math" panose="02040503050406030204" pitchFamily="18" charset="0"/>
                            <a:ea typeface="Cambria Math" panose="02040503050406030204" pitchFamily="18" charset="0"/>
                          </a:rPr>
                          <m:t>𝑥</m:t>
                        </m:r>
                      </m:sub>
                    </m:sSub>
                    <m:r>
                      <a:rPr lang="en-US" sz="2800" b="0" i="1" smtClean="0">
                        <a:latin typeface="Cambria Math" panose="02040503050406030204" pitchFamily="18" charset="0"/>
                        <a:ea typeface="Cambria Math" panose="02040503050406030204" pitchFamily="18" charset="0"/>
                      </a:rPr>
                      <m:t>)</m:t>
                    </m:r>
                  </m:oMath>
                </a14:m>
                <a:endParaRPr lang="en-US" sz="2800" dirty="0" smtClean="0">
                  <a:cs typeface="2  Zar" panose="00000400000000000000" pitchFamily="2" charset="-78"/>
                </a:endParaRPr>
              </a:p>
              <a:p>
                <a:r>
                  <a:rPr lang="en-US" sz="2800" dirty="0">
                    <a:cs typeface="2  Zar" panose="00000400000000000000" pitchFamily="2" charset="-78"/>
                  </a:rPr>
                  <a:t> </a:t>
                </a:r>
                <a:r>
                  <a:rPr lang="en-US" sz="2800" dirty="0" smtClean="0">
                    <a:cs typeface="2  Zar" panose="00000400000000000000" pitchFamily="2" charset="-78"/>
                  </a:rPr>
                  <a:t>   </a:t>
                </a:r>
                <a:r>
                  <a:rPr lang="en-US" sz="2800" dirty="0" smtClean="0">
                    <a:latin typeface="Cambria Math" panose="02040503050406030204" pitchFamily="18" charset="0"/>
                    <a:ea typeface="Cambria Math" panose="02040503050406030204" pitchFamily="18" charset="0"/>
                    <a:cs typeface="2  Zar" panose="00000400000000000000" pitchFamily="2" charset="-78"/>
                  </a:rPr>
                  <a:t>⇒ </a:t>
                </a:r>
                <a14:m>
                  <m:oMath xmlns:m="http://schemas.openxmlformats.org/officeDocument/2006/math">
                    <m:f>
                      <m:fPr>
                        <m:ctrlPr>
                          <a:rPr lang="en-US" sz="2800" i="1" smtClean="0">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1</m:t>
                        </m:r>
                      </m:num>
                      <m:den>
                        <m:r>
                          <a:rPr lang="en-US" sz="2800" i="1" smtClean="0">
                            <a:latin typeface="Cambria Math" panose="02040503050406030204" pitchFamily="18" charset="0"/>
                            <a:ea typeface="Cambria Math" panose="02040503050406030204" pitchFamily="18" charset="0"/>
                          </a:rPr>
                          <m:t>𝜇</m:t>
                        </m:r>
                      </m:den>
                    </m:f>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𝜇</m:t>
                        </m:r>
                      </m:e>
                      <m:sub>
                        <m:r>
                          <a:rPr lang="en-US" sz="2800" b="0" i="1" smtClean="0">
                            <a:latin typeface="Cambria Math" panose="02040503050406030204" pitchFamily="18" charset="0"/>
                            <a:ea typeface="Cambria Math" panose="02040503050406030204" pitchFamily="18" charset="0"/>
                          </a:rPr>
                          <m:t>𝑥</m:t>
                        </m:r>
                      </m:sub>
                    </m:sSub>
                    <m:r>
                      <a:rPr lang="en-US" sz="2800" b="0" i="1" smtClean="0">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ea typeface="Cambria Math" panose="02040503050406030204" pitchFamily="18" charset="0"/>
                          </a:rPr>
                        </m:ctrlPr>
                      </m:fPr>
                      <m:num>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𝑀</m:t>
                            </m:r>
                          </m:e>
                          <m:sub>
                            <m:r>
                              <a:rPr lang="en-US" sz="2800" b="0" i="1" smtClean="0">
                                <a:latin typeface="Cambria Math" panose="02040503050406030204" pitchFamily="18" charset="0"/>
                                <a:ea typeface="Cambria Math" panose="02040503050406030204" pitchFamily="18" charset="0"/>
                              </a:rPr>
                              <m:t>𝑦</m:t>
                            </m:r>
                          </m:sub>
                        </m:sSub>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𝑁</m:t>
                            </m:r>
                          </m:e>
                          <m:sub>
                            <m:r>
                              <a:rPr lang="en-US" sz="2800" b="0" i="1" smtClean="0">
                                <a:latin typeface="Cambria Math" panose="02040503050406030204" pitchFamily="18" charset="0"/>
                                <a:ea typeface="Cambria Math" panose="02040503050406030204" pitchFamily="18" charset="0"/>
                              </a:rPr>
                              <m:t>𝑥</m:t>
                            </m:r>
                          </m:sub>
                        </m:sSub>
                      </m:num>
                      <m:den>
                        <m:r>
                          <a:rPr lang="en-US" sz="2800" b="0" i="1" smtClean="0">
                            <a:latin typeface="Cambria Math" panose="02040503050406030204" pitchFamily="18" charset="0"/>
                            <a:ea typeface="Cambria Math" panose="02040503050406030204" pitchFamily="18" charset="0"/>
                          </a:rPr>
                          <m:t>𝑁</m:t>
                        </m:r>
                      </m:den>
                    </m:f>
                  </m:oMath>
                </a14:m>
                <a:r>
                  <a:rPr lang="en-US" sz="2800" dirty="0" smtClean="0">
                    <a:cs typeface="2  Zar" panose="00000400000000000000" pitchFamily="2" charset="-78"/>
                  </a:rPr>
                  <a:t>  </a:t>
                </a:r>
              </a:p>
              <a:p>
                <a:r>
                  <a:rPr lang="en-US" sz="2800" dirty="0" smtClean="0">
                    <a:latin typeface="Cambria Math" panose="02040503050406030204" pitchFamily="18" charset="0"/>
                    <a:ea typeface="Cambria Math" panose="02040503050406030204" pitchFamily="18" charset="0"/>
                    <a:cs typeface="2  Zar" panose="00000400000000000000" pitchFamily="2" charset="-78"/>
                  </a:rPr>
                  <a:t>⇒  </a:t>
                </a:r>
                <a14:m>
                  <m:oMath xmlns:m="http://schemas.openxmlformats.org/officeDocument/2006/math">
                    <m:nary>
                      <m:naryPr>
                        <m:limLoc m:val="undOvr"/>
                        <m:subHide m:val="on"/>
                        <m:supHide m:val="on"/>
                        <m:ctrlPr>
                          <a:rPr lang="en-US" sz="2800" i="1" smtClean="0">
                            <a:latin typeface="Cambria Math" panose="02040503050406030204" pitchFamily="18" charset="0"/>
                            <a:ea typeface="Cambria Math" panose="02040503050406030204" pitchFamily="18" charset="0"/>
                          </a:rPr>
                        </m:ctrlPr>
                      </m:naryPr>
                      <m:sub/>
                      <m:sup/>
                      <m:e>
                        <m:f>
                          <m:fPr>
                            <m:ctrlPr>
                              <a:rPr lang="en-US" sz="2800" i="1" smtClean="0">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𝑑</m:t>
                            </m:r>
                            <m:r>
                              <a:rPr lang="en-US" sz="2800" b="0" i="1" smtClean="0">
                                <a:latin typeface="Cambria Math" panose="02040503050406030204" pitchFamily="18" charset="0"/>
                                <a:ea typeface="Cambria Math" panose="02040503050406030204" pitchFamily="18" charset="0"/>
                              </a:rPr>
                              <m:t>𝜇</m:t>
                            </m:r>
                          </m:num>
                          <m:den>
                            <m:r>
                              <a:rPr lang="en-US" sz="2800" b="0" i="1" smtClean="0">
                                <a:latin typeface="Cambria Math" panose="02040503050406030204" pitchFamily="18" charset="0"/>
                                <a:ea typeface="Cambria Math" panose="02040503050406030204" pitchFamily="18" charset="0"/>
                              </a:rPr>
                              <m:t>𝜇</m:t>
                            </m:r>
                          </m:den>
                        </m:f>
                      </m:e>
                    </m:nary>
                    <m:r>
                      <a:rPr lang="en-US" sz="2800" b="0" i="1" smtClean="0">
                        <a:latin typeface="Cambria Math" panose="02040503050406030204" pitchFamily="18" charset="0"/>
                        <a:ea typeface="Cambria Math" panose="02040503050406030204" pitchFamily="18" charset="0"/>
                      </a:rPr>
                      <m:t>=</m:t>
                    </m:r>
                    <m:nary>
                      <m:naryPr>
                        <m:limLoc m:val="undOvr"/>
                        <m:subHide m:val="on"/>
                        <m:supHide m:val="on"/>
                        <m:ctrlPr>
                          <a:rPr lang="en-US" sz="2800" b="0" i="1" smtClean="0">
                            <a:latin typeface="Cambria Math" panose="02040503050406030204" pitchFamily="18" charset="0"/>
                            <a:ea typeface="Cambria Math" panose="02040503050406030204" pitchFamily="18" charset="0"/>
                          </a:rPr>
                        </m:ctrlPr>
                      </m:naryPr>
                      <m:sub/>
                      <m:sup/>
                      <m:e>
                        <m:r>
                          <a:rPr lang="en-US" sz="2800" b="0" i="1" smtClean="0">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ea typeface="Cambria Math" panose="02040503050406030204" pitchFamily="18" charset="0"/>
                              </a:rPr>
                            </m:ctrlPr>
                          </m:fPr>
                          <m:num>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𝑀</m:t>
                                </m:r>
                              </m:e>
                              <m:sub>
                                <m:r>
                                  <a:rPr lang="en-US" sz="2800" b="0" i="1" smtClean="0">
                                    <a:latin typeface="Cambria Math" panose="02040503050406030204" pitchFamily="18" charset="0"/>
                                    <a:ea typeface="Cambria Math" panose="02040503050406030204" pitchFamily="18" charset="0"/>
                                  </a:rPr>
                                  <m:t>𝑦</m:t>
                                </m:r>
                              </m:sub>
                            </m:sSub>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𝑁</m:t>
                                </m:r>
                              </m:e>
                              <m:sub>
                                <m:r>
                                  <a:rPr lang="en-US" sz="2800" b="0" i="1" smtClean="0">
                                    <a:latin typeface="Cambria Math" panose="02040503050406030204" pitchFamily="18" charset="0"/>
                                    <a:ea typeface="Cambria Math" panose="02040503050406030204" pitchFamily="18" charset="0"/>
                                  </a:rPr>
                                  <m:t>𝑥</m:t>
                                </m:r>
                              </m:sub>
                            </m:sSub>
                          </m:num>
                          <m:den>
                            <m:r>
                              <a:rPr lang="en-US" sz="2800" b="0" i="1" smtClean="0">
                                <a:latin typeface="Cambria Math" panose="02040503050406030204" pitchFamily="18" charset="0"/>
                                <a:ea typeface="Cambria Math" panose="02040503050406030204" pitchFamily="18" charset="0"/>
                              </a:rPr>
                              <m:t>𝑁</m:t>
                            </m:r>
                          </m:den>
                        </m:f>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𝑑𝑥</m:t>
                        </m:r>
                        <m:r>
                          <m:rPr>
                            <m:nor/>
                          </m:rPr>
                          <a:rPr lang="en-US" sz="2800" dirty="0" smtClean="0">
                            <a:cs typeface="2  Zar" panose="00000400000000000000" pitchFamily="2" charset="-78"/>
                          </a:rPr>
                          <m:t> </m:t>
                        </m:r>
                      </m:e>
                    </m:nary>
                  </m:oMath>
                </a14:m>
                <a:endParaRPr lang="en-US" sz="2800" dirty="0" smtClean="0">
                  <a:cs typeface="2  Zar" panose="00000400000000000000" pitchFamily="2" charset="-78"/>
                </a:endParaRPr>
              </a:p>
              <a:p>
                <a:r>
                  <a:rPr lang="en-US" sz="2800" dirty="0">
                    <a:cs typeface="2  Zar" panose="00000400000000000000" pitchFamily="2" charset="-78"/>
                  </a:rPr>
                  <a:t> </a:t>
                </a:r>
                <a:r>
                  <a:rPr lang="en-US" sz="2800" dirty="0" smtClean="0">
                    <a:cs typeface="2  Zar" panose="00000400000000000000" pitchFamily="2" charset="-78"/>
                  </a:rPr>
                  <a:t> </a:t>
                </a:r>
                <a:r>
                  <a:rPr lang="en-US" sz="2800" dirty="0" smtClean="0">
                    <a:latin typeface="Cambria Math" panose="02040503050406030204" pitchFamily="18" charset="0"/>
                    <a:ea typeface="Cambria Math" panose="02040503050406030204" pitchFamily="18" charset="0"/>
                    <a:cs typeface="2  Zar" panose="00000400000000000000" pitchFamily="2" charset="-78"/>
                  </a:rPr>
                  <a:t>⇒ </a:t>
                </a:r>
                <a14:m>
                  <m:oMath xmlns:m="http://schemas.openxmlformats.org/officeDocument/2006/math">
                    <m:func>
                      <m:funcPr>
                        <m:ctrlPr>
                          <a:rPr lang="en-US" sz="2800" i="1" smtClean="0">
                            <a:latin typeface="Cambria Math" panose="02040503050406030204" pitchFamily="18" charset="0"/>
                            <a:ea typeface="Cambria Math" panose="02040503050406030204" pitchFamily="18" charset="0"/>
                          </a:rPr>
                        </m:ctrlPr>
                      </m:funcPr>
                      <m:fName>
                        <m:r>
                          <m:rPr>
                            <m:sty m:val="p"/>
                          </m:rPr>
                          <a:rPr lang="en-US" sz="2800" i="0" smtClean="0">
                            <a:latin typeface="Cambria Math" panose="02040503050406030204" pitchFamily="18" charset="0"/>
                            <a:ea typeface="Cambria Math" panose="02040503050406030204" pitchFamily="18" charset="0"/>
                          </a:rPr>
                          <m:t>ln</m:t>
                        </m:r>
                      </m:fName>
                      <m:e>
                        <m:r>
                          <a:rPr lang="en-US" sz="2800" b="0" i="1" smtClean="0">
                            <a:latin typeface="Cambria Math" panose="02040503050406030204" pitchFamily="18" charset="0"/>
                            <a:ea typeface="Cambria Math" panose="02040503050406030204" pitchFamily="18" charset="0"/>
                          </a:rPr>
                          <m:t>𝜇</m:t>
                        </m:r>
                      </m:e>
                    </m:func>
                    <m:r>
                      <a:rPr lang="en-US" sz="2800" b="0" i="1" smtClean="0">
                        <a:latin typeface="Cambria Math" panose="02040503050406030204" pitchFamily="18" charset="0"/>
                        <a:ea typeface="Cambria Math" panose="02040503050406030204" pitchFamily="18" charset="0"/>
                      </a:rPr>
                      <m:t>=</m:t>
                    </m:r>
                    <m:nary>
                      <m:naryPr>
                        <m:limLoc m:val="undOvr"/>
                        <m:subHide m:val="on"/>
                        <m:supHide m:val="on"/>
                        <m:ctrlPr>
                          <a:rPr lang="en-US" sz="2800" b="0" i="1" smtClean="0">
                            <a:latin typeface="Cambria Math" panose="02040503050406030204" pitchFamily="18" charset="0"/>
                            <a:ea typeface="Cambria Math" panose="02040503050406030204" pitchFamily="18" charset="0"/>
                          </a:rPr>
                        </m:ctrlPr>
                      </m:naryPr>
                      <m:sub/>
                      <m:sup/>
                      <m:e>
                        <m:r>
                          <a:rPr lang="en-US" sz="2800" b="0" i="1" smtClean="0">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ea typeface="Cambria Math" panose="02040503050406030204" pitchFamily="18" charset="0"/>
                              </a:rPr>
                            </m:ctrlPr>
                          </m:fPr>
                          <m:num>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𝑀</m:t>
                                </m:r>
                              </m:e>
                              <m:sub>
                                <m:r>
                                  <a:rPr lang="en-US" sz="2800" b="0" i="1" smtClean="0">
                                    <a:latin typeface="Cambria Math" panose="02040503050406030204" pitchFamily="18" charset="0"/>
                                    <a:ea typeface="Cambria Math" panose="02040503050406030204" pitchFamily="18" charset="0"/>
                                  </a:rPr>
                                  <m:t>𝑦</m:t>
                                </m:r>
                              </m:sub>
                            </m:sSub>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𝑁</m:t>
                                </m:r>
                              </m:e>
                              <m:sub>
                                <m:r>
                                  <a:rPr lang="en-US" sz="2800" b="0" i="1" smtClean="0">
                                    <a:latin typeface="Cambria Math" panose="02040503050406030204" pitchFamily="18" charset="0"/>
                                    <a:ea typeface="Cambria Math" panose="02040503050406030204" pitchFamily="18" charset="0"/>
                                  </a:rPr>
                                  <m:t>𝑥</m:t>
                                </m:r>
                              </m:sub>
                            </m:sSub>
                          </m:num>
                          <m:den>
                            <m:r>
                              <a:rPr lang="en-US" sz="2800" b="0" i="1" smtClean="0">
                                <a:latin typeface="Cambria Math" panose="02040503050406030204" pitchFamily="18" charset="0"/>
                                <a:ea typeface="Cambria Math" panose="02040503050406030204" pitchFamily="18" charset="0"/>
                              </a:rPr>
                              <m:t>𝑁</m:t>
                            </m:r>
                          </m:den>
                        </m:f>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𝑑𝑥</m:t>
                        </m:r>
                        <m:r>
                          <m:rPr>
                            <m:nor/>
                          </m:rPr>
                          <a:rPr lang="en-US" sz="2800" dirty="0" smtClean="0">
                            <a:cs typeface="2  Zar" panose="00000400000000000000" pitchFamily="2" charset="-78"/>
                          </a:rPr>
                          <m:t> </m:t>
                        </m:r>
                      </m:e>
                    </m:nary>
                  </m:oMath>
                </a14:m>
                <a:endParaRPr lang="en-US" sz="2800" dirty="0" smtClean="0">
                  <a:cs typeface="2  Zar" panose="00000400000000000000" pitchFamily="2" charset="-78"/>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35527" y="0"/>
                <a:ext cx="11956473" cy="4822859"/>
              </a:xfrm>
              <a:prstGeom prst="rect">
                <a:avLst/>
              </a:prstGeom>
              <a:blipFill rotWithShape="0">
                <a:blip r:embed="rId2"/>
                <a:stretch>
                  <a:fillRect l="-1071" t="-759" r="-1020" b="-506"/>
                </a:stretch>
              </a:blipFill>
            </p:spPr>
            <p:txBody>
              <a:bodyPr/>
              <a:lstStyle/>
              <a:p>
                <a:r>
                  <a:rPr lang="fa-IR">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214249" y="2684805"/>
                <a:ext cx="3117273" cy="779124"/>
              </a:xfrm>
              <a:prstGeom prst="rect">
                <a:avLst/>
              </a:prstGeom>
              <a:noFill/>
            </p:spPr>
            <p:txBody>
              <a:bodyPr wrap="square" rtlCol="1">
                <a:spAutoFit/>
              </a:bodyPr>
              <a:lstStyle/>
              <a:p>
                <a:r>
                  <a:rPr lang="en-US" sz="2800" dirty="0">
                    <a:latin typeface="Cambria Math" panose="02040503050406030204" pitchFamily="18" charset="0"/>
                    <a:ea typeface="Cambria Math" panose="02040503050406030204" pitchFamily="18" charset="0"/>
                    <a:cs typeface="2  Zar" panose="00000400000000000000" pitchFamily="2" charset="-78"/>
                  </a:rPr>
                  <a:t>⇒ </a:t>
                </a:r>
                <a14:m>
                  <m:oMath xmlns:m="http://schemas.openxmlformats.org/officeDocument/2006/math">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1</m:t>
                        </m:r>
                      </m:num>
                      <m:den>
                        <m:r>
                          <a:rPr lang="en-US" sz="2800" i="1">
                            <a:latin typeface="Cambria Math" panose="02040503050406030204" pitchFamily="18" charset="0"/>
                            <a:ea typeface="Cambria Math" panose="02040503050406030204" pitchFamily="18" charset="0"/>
                          </a:rPr>
                          <m:t>𝜇</m:t>
                        </m:r>
                      </m:den>
                    </m:f>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𝑑</m:t>
                        </m:r>
                        <m:r>
                          <a:rPr lang="en-US" sz="2800" i="1">
                            <a:latin typeface="Cambria Math" panose="02040503050406030204" pitchFamily="18" charset="0"/>
                            <a:ea typeface="Cambria Math" panose="02040503050406030204" pitchFamily="18" charset="0"/>
                          </a:rPr>
                          <m:t>𝜇</m:t>
                        </m:r>
                      </m:num>
                      <m:den>
                        <m:r>
                          <a:rPr lang="en-US" sz="2800" i="1">
                            <a:latin typeface="Cambria Math" panose="02040503050406030204" pitchFamily="18" charset="0"/>
                            <a:ea typeface="Cambria Math" panose="02040503050406030204" pitchFamily="18" charset="0"/>
                          </a:rPr>
                          <m:t>𝑑𝑥</m:t>
                        </m:r>
                      </m:den>
                    </m:f>
                    <m:r>
                      <a:rPr lang="en-US"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𝑀</m:t>
                            </m:r>
                          </m:e>
                          <m:sub>
                            <m:r>
                              <a:rPr lang="en-US" sz="2800" i="1">
                                <a:latin typeface="Cambria Math" panose="02040503050406030204" pitchFamily="18" charset="0"/>
                                <a:ea typeface="Cambria Math" panose="02040503050406030204" pitchFamily="18" charset="0"/>
                              </a:rPr>
                              <m:t>𝑦</m:t>
                            </m:r>
                          </m:sub>
                        </m:sSub>
                        <m:r>
                          <a:rPr lang="en-US" sz="2800" i="1">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𝑁</m:t>
                            </m:r>
                          </m:e>
                          <m:sub>
                            <m:r>
                              <a:rPr lang="en-US" sz="2800" i="1">
                                <a:latin typeface="Cambria Math" panose="02040503050406030204" pitchFamily="18" charset="0"/>
                                <a:ea typeface="Cambria Math" panose="02040503050406030204" pitchFamily="18" charset="0"/>
                              </a:rPr>
                              <m:t>𝑥</m:t>
                            </m:r>
                          </m:sub>
                        </m:sSub>
                      </m:num>
                      <m:den>
                        <m:r>
                          <a:rPr lang="en-US" sz="2800" i="1">
                            <a:latin typeface="Cambria Math" panose="02040503050406030204" pitchFamily="18" charset="0"/>
                            <a:ea typeface="Cambria Math" panose="02040503050406030204" pitchFamily="18" charset="0"/>
                          </a:rPr>
                          <m:t>𝑁</m:t>
                        </m:r>
                      </m:den>
                    </m:f>
                  </m:oMath>
                </a14:m>
                <a:endParaRPr lang="fa-IR" sz="2800" dirty="0"/>
              </a:p>
            </p:txBody>
          </p:sp>
        </mc:Choice>
        <mc:Fallback xmlns="">
          <p:sp>
            <p:nvSpPr>
              <p:cNvPr id="5" name="TextBox 4"/>
              <p:cNvSpPr txBox="1">
                <a:spLocks noRot="1" noChangeAspect="1" noMove="1" noResize="1" noEditPoints="1" noAdjustHandles="1" noChangeArrowheads="1" noChangeShapeType="1" noTextEdit="1"/>
              </p:cNvSpPr>
              <p:nvPr/>
            </p:nvSpPr>
            <p:spPr>
              <a:xfrm>
                <a:off x="3214249" y="2684805"/>
                <a:ext cx="3117273" cy="779124"/>
              </a:xfrm>
              <a:prstGeom prst="rect">
                <a:avLst/>
              </a:prstGeom>
              <a:blipFill rotWithShape="0">
                <a:blip r:embed="rId3"/>
                <a:stretch>
                  <a:fillRect l="-3906" b="-1563"/>
                </a:stretch>
              </a:blipFill>
            </p:spPr>
            <p:txBody>
              <a:bodyPr/>
              <a:lstStyle/>
              <a:p>
                <a:r>
                  <a:rPr lang="fa-IR">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666508" y="2684805"/>
                <a:ext cx="3408219" cy="779124"/>
              </a:xfrm>
              <a:prstGeom prst="rect">
                <a:avLst/>
              </a:prstGeom>
              <a:noFill/>
            </p:spPr>
            <p:txBody>
              <a:bodyPr wrap="square" rtlCol="1">
                <a:spAutoFit/>
              </a:bodyPr>
              <a:lstStyle/>
              <a:p>
                <a:r>
                  <a:rPr lang="en-US" dirty="0">
                    <a:cs typeface="2  Zar" panose="00000400000000000000" pitchFamily="2" charset="-78"/>
                  </a:rPr>
                  <a:t> </a:t>
                </a:r>
                <a:r>
                  <a:rPr lang="en-US" sz="2800" dirty="0">
                    <a:latin typeface="Cambria Math" panose="02040503050406030204" pitchFamily="18" charset="0"/>
                    <a:ea typeface="Cambria Math" panose="02040503050406030204" pitchFamily="18" charset="0"/>
                    <a:cs typeface="2  Zar" panose="00000400000000000000" pitchFamily="2" charset="-78"/>
                  </a:rPr>
                  <a:t>⇒  </a:t>
                </a:r>
                <a14:m>
                  <m:oMath xmlns:m="http://schemas.openxmlformats.org/officeDocument/2006/math">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𝑑</m:t>
                        </m:r>
                        <m:r>
                          <a:rPr lang="en-US" sz="2800" i="1">
                            <a:latin typeface="Cambria Math" panose="02040503050406030204" pitchFamily="18" charset="0"/>
                            <a:ea typeface="Cambria Math" panose="02040503050406030204" pitchFamily="18" charset="0"/>
                          </a:rPr>
                          <m:t>𝜇</m:t>
                        </m:r>
                      </m:num>
                      <m:den>
                        <m:r>
                          <a:rPr lang="en-US" sz="2800" i="1">
                            <a:latin typeface="Cambria Math" panose="02040503050406030204" pitchFamily="18" charset="0"/>
                            <a:ea typeface="Cambria Math" panose="02040503050406030204" pitchFamily="18" charset="0"/>
                          </a:rPr>
                          <m:t>𝜇</m:t>
                        </m:r>
                      </m:den>
                    </m:f>
                    <m:r>
                      <a:rPr lang="en-US"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𝑀</m:t>
                            </m:r>
                          </m:e>
                          <m:sub>
                            <m:r>
                              <a:rPr lang="en-US" sz="2800" i="1">
                                <a:latin typeface="Cambria Math" panose="02040503050406030204" pitchFamily="18" charset="0"/>
                                <a:ea typeface="Cambria Math" panose="02040503050406030204" pitchFamily="18" charset="0"/>
                              </a:rPr>
                              <m:t>𝑦</m:t>
                            </m:r>
                          </m:sub>
                        </m:sSub>
                        <m:r>
                          <a:rPr lang="en-US" sz="2800" i="1">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𝑁</m:t>
                            </m:r>
                          </m:e>
                          <m:sub>
                            <m:r>
                              <a:rPr lang="en-US" sz="2800" i="1">
                                <a:latin typeface="Cambria Math" panose="02040503050406030204" pitchFamily="18" charset="0"/>
                                <a:ea typeface="Cambria Math" panose="02040503050406030204" pitchFamily="18" charset="0"/>
                              </a:rPr>
                              <m:t>𝑥</m:t>
                            </m:r>
                          </m:sub>
                        </m:sSub>
                      </m:num>
                      <m:den>
                        <m:r>
                          <a:rPr lang="en-US" sz="2800" i="1">
                            <a:latin typeface="Cambria Math" panose="02040503050406030204" pitchFamily="18" charset="0"/>
                            <a:ea typeface="Cambria Math" panose="02040503050406030204" pitchFamily="18" charset="0"/>
                          </a:rPr>
                          <m:t>𝑁</m:t>
                        </m:r>
                      </m:den>
                    </m:f>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𝑑𝑥</m:t>
                    </m:r>
                  </m:oMath>
                </a14:m>
                <a:endParaRPr lang="fa-IR"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5666508" y="2684805"/>
                <a:ext cx="3408219" cy="779124"/>
              </a:xfrm>
              <a:prstGeom prst="rect">
                <a:avLst/>
              </a:prstGeom>
              <a:blipFill rotWithShape="0">
                <a:blip r:embed="rId4"/>
                <a:stretch>
                  <a:fillRect l="-2147" b="-1563"/>
                </a:stretch>
              </a:blipFill>
            </p:spPr>
            <p:txBody>
              <a:bodyPr/>
              <a:lstStyle/>
              <a:p>
                <a:r>
                  <a:rPr lang="fa-IR">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0107" y="3996147"/>
                <a:ext cx="4114802" cy="731419"/>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r>
                  <a:rPr lang="en-US" dirty="0">
                    <a:cs typeface="2  Zar" panose="00000400000000000000" pitchFamily="2" charset="-78"/>
                  </a:rPr>
                  <a:t> </a:t>
                </a:r>
                <a:r>
                  <a:rPr lang="en-US" sz="2800" dirty="0">
                    <a:latin typeface="Cambria Math" panose="02040503050406030204" pitchFamily="18" charset="0"/>
                    <a:ea typeface="Cambria Math" panose="02040503050406030204" pitchFamily="18" charset="0"/>
                    <a:cs typeface="2  Zar" panose="00000400000000000000" pitchFamily="2" charset="-78"/>
                  </a:rPr>
                  <a:t>⇒ </a:t>
                </a:r>
                <a14:m>
                  <m:oMath xmlns:m="http://schemas.openxmlformats.org/officeDocument/2006/math">
                    <m:r>
                      <a:rPr lang="en-US" sz="2800" i="1">
                        <a:latin typeface="Cambria Math" panose="02040503050406030204" pitchFamily="18" charset="0"/>
                        <a:ea typeface="Cambria Math" panose="02040503050406030204" pitchFamily="18" charset="0"/>
                      </a:rPr>
                      <m:t>𝜇</m:t>
                    </m:r>
                    <m:r>
                      <a:rPr lang="en-US" sz="2800" i="1">
                        <a:latin typeface="Cambria Math" panose="02040503050406030204" pitchFamily="18" charset="0"/>
                        <a:ea typeface="Cambria Math" panose="02040503050406030204" pitchFamily="18" charset="0"/>
                      </a:rPr>
                      <m:t>=</m:t>
                    </m:r>
                    <m:sSup>
                      <m:sSupPr>
                        <m:ctrlPr>
                          <a:rPr lang="en-US" sz="2800" i="1">
                            <a:latin typeface="Cambria Math" panose="02040503050406030204" pitchFamily="18"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𝓮</m:t>
                        </m:r>
                      </m:e>
                      <m:sup>
                        <m:nary>
                          <m:naryPr>
                            <m:limLoc m:val="undOvr"/>
                            <m:subHide m:val="on"/>
                            <m:supHide m:val="on"/>
                            <m:ctrlPr>
                              <a:rPr lang="en-US" sz="2800" i="1">
                                <a:latin typeface="Cambria Math" panose="02040503050406030204" pitchFamily="18" charset="0"/>
                                <a:ea typeface="Cambria Math" panose="02040503050406030204" pitchFamily="18" charset="0"/>
                              </a:rPr>
                            </m:ctrlPr>
                          </m:naryPr>
                          <m:sub/>
                          <m:sup/>
                          <m:e>
                            <m:r>
                              <a:rPr lang="en-US"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𝑀</m:t>
                                    </m:r>
                                  </m:e>
                                  <m:sub>
                                    <m:r>
                                      <a:rPr lang="en-US" sz="2800" i="1">
                                        <a:latin typeface="Cambria Math" panose="02040503050406030204" pitchFamily="18" charset="0"/>
                                        <a:ea typeface="Cambria Math" panose="02040503050406030204" pitchFamily="18" charset="0"/>
                                      </a:rPr>
                                      <m:t>𝑦</m:t>
                                    </m:r>
                                  </m:sub>
                                </m:sSub>
                                <m:r>
                                  <a:rPr lang="en-US" sz="2800" i="1">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𝑁</m:t>
                                    </m:r>
                                  </m:e>
                                  <m:sub>
                                    <m:r>
                                      <a:rPr lang="en-US" sz="2800" i="1">
                                        <a:latin typeface="Cambria Math" panose="02040503050406030204" pitchFamily="18" charset="0"/>
                                        <a:ea typeface="Cambria Math" panose="02040503050406030204" pitchFamily="18" charset="0"/>
                                      </a:rPr>
                                      <m:t>𝑥</m:t>
                                    </m:r>
                                  </m:sub>
                                </m:sSub>
                              </m:num>
                              <m:den>
                                <m:r>
                                  <a:rPr lang="en-US" sz="2800" i="1">
                                    <a:latin typeface="Cambria Math" panose="02040503050406030204" pitchFamily="18" charset="0"/>
                                    <a:ea typeface="Cambria Math" panose="02040503050406030204" pitchFamily="18" charset="0"/>
                                  </a:rPr>
                                  <m:t>𝑁</m:t>
                                </m:r>
                              </m:den>
                            </m:f>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𝑑𝑥</m:t>
                            </m:r>
                            <m:r>
                              <m:rPr>
                                <m:nor/>
                              </m:rPr>
                              <a:rPr lang="en-US" sz="2800" dirty="0">
                                <a:cs typeface="2  Zar" panose="00000400000000000000" pitchFamily="2" charset="-78"/>
                              </a:rPr>
                              <m:t> </m:t>
                            </m:r>
                          </m:e>
                        </m:nary>
                      </m:sup>
                    </m:sSup>
                  </m:oMath>
                </a14:m>
                <a:endParaRPr lang="fa-IR"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3990107" y="3996147"/>
                <a:ext cx="4114802" cy="731419"/>
              </a:xfrm>
              <a:prstGeom prst="rect">
                <a:avLst/>
              </a:prstGeom>
              <a:blipFill rotWithShape="0">
                <a:blip r:embed="rId5"/>
                <a:stretch>
                  <a:fillRect l="-1625" b="-21311"/>
                </a:stretch>
              </a:blipFill>
            </p:spPr>
            <p:txBody>
              <a:bodyPr/>
              <a:lstStyle/>
              <a:p>
                <a:r>
                  <a:rPr lang="fa-IR">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93964" y="5141432"/>
                <a:ext cx="11984182" cy="523220"/>
              </a:xfrm>
              <a:prstGeom prst="rect">
                <a:avLst/>
              </a:prstGeom>
              <a:noFill/>
            </p:spPr>
            <p:txBody>
              <a:bodyPr wrap="square" rtlCol="1">
                <a:spAutoFit/>
              </a:bodyPr>
              <a:lstStyle/>
              <a:p>
                <a:pPr algn="r" rtl="1"/>
                <a:r>
                  <a:rPr lang="fa-IR" sz="2800" dirty="0">
                    <a:cs typeface="2  Zar" panose="00000400000000000000" pitchFamily="2" charset="-78"/>
                  </a:rPr>
                  <a:t>ب</a:t>
                </a:r>
                <a:r>
                  <a:rPr lang="fa-IR" sz="2800" dirty="0" smtClean="0">
                    <a:cs typeface="2  Zar" panose="00000400000000000000" pitchFamily="2" charset="-78"/>
                  </a:rPr>
                  <a:t>) </a:t>
                </a:r>
                <a:r>
                  <a:rPr lang="fa-IR" sz="2800" dirty="0">
                    <a:cs typeface="2  Zar" panose="00000400000000000000" pitchFamily="2" charset="-78"/>
                  </a:rPr>
                  <a:t>عامل انتگرال ساز بر حسب</a:t>
                </a:r>
                <a:r>
                  <a:rPr lang="fa-IR" sz="2800" dirty="0" smtClean="0">
                    <a:cs typeface="2  Zar" panose="00000400000000000000" pitchFamily="2" charset="-78"/>
                  </a:rPr>
                  <a:t> </a:t>
                </a:r>
                <a14:m>
                  <m:oMath xmlns:m="http://schemas.openxmlformats.org/officeDocument/2006/math">
                    <m:r>
                      <a:rPr lang="en-US" sz="2800" b="0" i="1" smtClean="0">
                        <a:latin typeface="Cambria Math" panose="02040503050406030204" pitchFamily="18" charset="0"/>
                        <a:ea typeface="Cambria Math" panose="02040503050406030204" pitchFamily="18" charset="0"/>
                      </a:rPr>
                      <m:t>𝑦</m:t>
                    </m:r>
                  </m:oMath>
                </a14:m>
                <a:r>
                  <a:rPr lang="fa-IR" sz="2800" dirty="0" smtClean="0">
                    <a:cs typeface="2  Zar" panose="00000400000000000000" pitchFamily="2" charset="-78"/>
                  </a:rPr>
                  <a:t>  باشد </a:t>
                </a:r>
                <a:r>
                  <a:rPr lang="fa-IR" sz="2800" dirty="0">
                    <a:cs typeface="2  Zar" panose="00000400000000000000" pitchFamily="2" charset="-78"/>
                  </a:rPr>
                  <a:t>( </a:t>
                </a:r>
                <a14:m>
                  <m:oMath xmlns:m="http://schemas.openxmlformats.org/officeDocument/2006/math">
                    <m:r>
                      <a:rPr lang="fa-IR" sz="2800" i="1">
                        <a:latin typeface="Cambria Math" panose="02040503050406030204" pitchFamily="18" charset="0"/>
                        <a:ea typeface="Cambria Math" panose="02040503050406030204" pitchFamily="18" charset="0"/>
                      </a:rPr>
                      <m:t>𝜇</m:t>
                    </m:r>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𝑦</m:t>
                    </m:r>
                    <m:r>
                      <a:rPr lang="en-US" sz="2800" i="1">
                        <a:latin typeface="Cambria Math" panose="02040503050406030204" pitchFamily="18" charset="0"/>
                        <a:ea typeface="Cambria Math" panose="02040503050406030204" pitchFamily="18" charset="0"/>
                      </a:rPr>
                      <m:t>)</m:t>
                    </m:r>
                  </m:oMath>
                </a14:m>
                <a:r>
                  <a:rPr lang="fa-IR" sz="2800" dirty="0">
                    <a:cs typeface="2  Zar" panose="00000400000000000000" pitchFamily="2" charset="-78"/>
                  </a:rPr>
                  <a:t> ):</a:t>
                </a:r>
              </a:p>
            </p:txBody>
          </p:sp>
        </mc:Choice>
        <mc:Fallback xmlns="">
          <p:sp>
            <p:nvSpPr>
              <p:cNvPr id="8" name="TextBox 7"/>
              <p:cNvSpPr txBox="1">
                <a:spLocks noRot="1" noChangeAspect="1" noMove="1" noResize="1" noEditPoints="1" noAdjustHandles="1" noChangeArrowheads="1" noChangeShapeType="1" noTextEdit="1"/>
              </p:cNvSpPr>
              <p:nvPr/>
            </p:nvSpPr>
            <p:spPr>
              <a:xfrm>
                <a:off x="-193964" y="5141432"/>
                <a:ext cx="11984182" cy="523220"/>
              </a:xfrm>
              <a:prstGeom prst="rect">
                <a:avLst/>
              </a:prstGeom>
              <a:blipFill rotWithShape="0">
                <a:blip r:embed="rId6"/>
                <a:stretch>
                  <a:fillRect t="-6977" r="-1068" b="-36047"/>
                </a:stretch>
              </a:blipFill>
            </p:spPr>
            <p:txBody>
              <a:bodyPr/>
              <a:lstStyle/>
              <a:p>
                <a:r>
                  <a:rPr lang="fa-IR">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997525" y="5664652"/>
                <a:ext cx="4114802" cy="741357"/>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r>
                  <a:rPr lang="en-US" dirty="0" smtClean="0">
                    <a:cs typeface="2  Zar" panose="00000400000000000000" pitchFamily="2" charset="-78"/>
                  </a:rPr>
                  <a:t> </a:t>
                </a:r>
                <a:r>
                  <a:rPr lang="en-US" sz="2800" dirty="0" smtClean="0">
                    <a:latin typeface="Cambria Math" panose="02040503050406030204" pitchFamily="18" charset="0"/>
                    <a:ea typeface="Cambria Math" panose="02040503050406030204" pitchFamily="18" charset="0"/>
                    <a:cs typeface="2  Zar" panose="00000400000000000000" pitchFamily="2" charset="-78"/>
                  </a:rPr>
                  <a:t> </a:t>
                </a:r>
                <a14:m>
                  <m:oMath xmlns:m="http://schemas.openxmlformats.org/officeDocument/2006/math">
                    <m:r>
                      <a:rPr lang="en-US" sz="2800" i="1">
                        <a:latin typeface="Cambria Math" panose="02040503050406030204" pitchFamily="18" charset="0"/>
                        <a:ea typeface="Cambria Math" panose="02040503050406030204" pitchFamily="18" charset="0"/>
                      </a:rPr>
                      <m:t>𝜇</m:t>
                    </m:r>
                    <m:r>
                      <a:rPr lang="en-US" sz="2800" i="1">
                        <a:latin typeface="Cambria Math" panose="02040503050406030204" pitchFamily="18" charset="0"/>
                        <a:ea typeface="Cambria Math" panose="02040503050406030204" pitchFamily="18" charset="0"/>
                      </a:rPr>
                      <m:t>=</m:t>
                    </m:r>
                    <m:sSup>
                      <m:sSupPr>
                        <m:ctrlPr>
                          <a:rPr lang="en-US" sz="2800" i="1">
                            <a:latin typeface="Cambria Math" panose="02040503050406030204" pitchFamily="18"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𝓮</m:t>
                        </m:r>
                      </m:e>
                      <m:sup>
                        <m:nary>
                          <m:naryPr>
                            <m:limLoc m:val="undOvr"/>
                            <m:subHide m:val="on"/>
                            <m:supHide m:val="on"/>
                            <m:ctrlPr>
                              <a:rPr lang="en-US" sz="2800" i="1">
                                <a:latin typeface="Cambria Math" panose="02040503050406030204" pitchFamily="18" charset="0"/>
                                <a:ea typeface="Cambria Math" panose="02040503050406030204" pitchFamily="18" charset="0"/>
                              </a:rPr>
                            </m:ctrlPr>
                          </m:naryPr>
                          <m:sub/>
                          <m:sup/>
                          <m:e>
                            <m:d>
                              <m:dPr>
                                <m:ctrlPr>
                                  <a:rPr lang="en-US" sz="2800" i="1">
                                    <a:latin typeface="Cambria Math" panose="02040503050406030204" pitchFamily="18" charset="0"/>
                                    <a:ea typeface="Cambria Math" panose="02040503050406030204" pitchFamily="18" charset="0"/>
                                  </a:rPr>
                                </m:ctrlPr>
                              </m:dPr>
                              <m:e>
                                <m:f>
                                  <m:fPr>
                                    <m:ctrlPr>
                                      <a:rPr lang="en-US" sz="2800" i="1">
                                        <a:latin typeface="Cambria Math" panose="02040503050406030204" pitchFamily="18" charset="0"/>
                                        <a:ea typeface="Cambria Math" panose="02040503050406030204" pitchFamily="18" charset="0"/>
                                      </a:rPr>
                                    </m:ctrlPr>
                                  </m:fPr>
                                  <m:num>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𝑁</m:t>
                                        </m:r>
                                      </m:e>
                                      <m:sub>
                                        <m:r>
                                          <a:rPr lang="en-US" sz="2800" i="1">
                                            <a:latin typeface="Cambria Math" panose="02040503050406030204" pitchFamily="18" charset="0"/>
                                            <a:ea typeface="Cambria Math" panose="02040503050406030204" pitchFamily="18" charset="0"/>
                                          </a:rPr>
                                          <m:t>𝑥</m:t>
                                        </m:r>
                                      </m:sub>
                                    </m:sSub>
                                    <m:r>
                                      <a:rPr lang="en-US" sz="2800" b="0" i="1" smtClean="0">
                                        <a:latin typeface="Cambria Math" panose="02040503050406030204" pitchFamily="18" charset="0"/>
                                        <a:ea typeface="Cambria Math" panose="02040503050406030204" pitchFamily="18" charset="0"/>
                                      </a:rPr>
                                      <m:t>−</m:t>
                                    </m:r>
                                    <m:sSub>
                                      <m:sSubPr>
                                        <m:ctrlPr>
                                          <a:rPr lang="en-US" sz="2800" i="1" smtClean="0">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𝑀</m:t>
                                        </m:r>
                                      </m:e>
                                      <m:sub>
                                        <m:r>
                                          <a:rPr lang="en-US" sz="2800" i="1">
                                            <a:latin typeface="Cambria Math" panose="02040503050406030204" pitchFamily="18" charset="0"/>
                                            <a:ea typeface="Cambria Math" panose="02040503050406030204" pitchFamily="18" charset="0"/>
                                          </a:rPr>
                                          <m:t>𝑦</m:t>
                                        </m:r>
                                      </m:sub>
                                    </m:sSub>
                                  </m:num>
                                  <m:den>
                                    <m:r>
                                      <a:rPr lang="en-US" sz="2800" b="0" i="1" smtClean="0">
                                        <a:latin typeface="Cambria Math" panose="02040503050406030204" pitchFamily="18" charset="0"/>
                                        <a:ea typeface="Cambria Math" panose="02040503050406030204" pitchFamily="18" charset="0"/>
                                      </a:rPr>
                                      <m:t>𝑀</m:t>
                                    </m:r>
                                  </m:den>
                                </m:f>
                              </m:e>
                            </m:d>
                            <m:r>
                              <a:rPr lang="en-US" sz="2800" b="0" i="1" smtClean="0">
                                <a:latin typeface="Cambria Math" panose="02040503050406030204" pitchFamily="18" charset="0"/>
                                <a:ea typeface="Cambria Math" panose="02040503050406030204" pitchFamily="18" charset="0"/>
                              </a:rPr>
                              <m:t>𝑑𝑦</m:t>
                            </m:r>
                            <m:r>
                              <m:rPr>
                                <m:nor/>
                              </m:rPr>
                              <a:rPr lang="en-US" sz="2800" dirty="0">
                                <a:cs typeface="2  Zar" panose="00000400000000000000" pitchFamily="2" charset="-78"/>
                              </a:rPr>
                              <m:t> </m:t>
                            </m:r>
                          </m:e>
                        </m:nary>
                      </m:sup>
                    </m:sSup>
                  </m:oMath>
                </a14:m>
                <a:endParaRPr lang="fa-IR" sz="2800" dirty="0"/>
              </a:p>
            </p:txBody>
          </p:sp>
        </mc:Choice>
        <mc:Fallback xmlns="">
          <p:sp>
            <p:nvSpPr>
              <p:cNvPr id="9" name="TextBox 8"/>
              <p:cNvSpPr txBox="1">
                <a:spLocks noRot="1" noChangeAspect="1" noMove="1" noResize="1" noEditPoints="1" noAdjustHandles="1" noChangeArrowheads="1" noChangeShapeType="1" noTextEdit="1"/>
              </p:cNvSpPr>
              <p:nvPr/>
            </p:nvSpPr>
            <p:spPr>
              <a:xfrm>
                <a:off x="997525" y="5664652"/>
                <a:ext cx="4114802" cy="741357"/>
              </a:xfrm>
              <a:prstGeom prst="rect">
                <a:avLst/>
              </a:prstGeom>
              <a:blipFill rotWithShape="0">
                <a:blip r:embed="rId7"/>
                <a:stretch>
                  <a:fillRect/>
                </a:stretch>
              </a:blipFill>
            </p:spPr>
            <p:txBody>
              <a:bodyPr/>
              <a:lstStyle/>
              <a:p>
                <a:r>
                  <a:rPr lang="fa-IR">
                    <a:noFill/>
                  </a:rPr>
                  <a:t> </a:t>
                </a:r>
              </a:p>
            </p:txBody>
          </p:sp>
        </mc:Fallback>
      </mc:AlternateContent>
    </p:spTree>
    <p:extLst>
      <p:ext uri="{BB962C8B-B14F-4D97-AF65-F5344CB8AC3E}">
        <p14:creationId xmlns:p14="http://schemas.microsoft.com/office/powerpoint/2010/main" val="79529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fade">
                                      <p:cBhvr>
                                        <p:cTn id="47" dur="500"/>
                                        <p:tgtEl>
                                          <p:spTgt spid="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8" end="8"/>
                                            </p:txEl>
                                          </p:spTgt>
                                        </p:tgtEl>
                                        <p:attrNameLst>
                                          <p:attrName>style.visibility</p:attrName>
                                        </p:attrNameLst>
                                      </p:cBhvr>
                                      <p:to>
                                        <p:strVal val="visible"/>
                                      </p:to>
                                    </p:set>
                                    <p:animEffect transition="in" filter="fade">
                                      <p:cBhvr>
                                        <p:cTn id="52" dur="500"/>
                                        <p:tgtEl>
                                          <p:spTgt spid="4">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xEl>
                                              <p:pRg st="0" end="0"/>
                                            </p:txEl>
                                          </p:spTgt>
                                        </p:tgtEl>
                                        <p:attrNameLst>
                                          <p:attrName>style.visibility</p:attrName>
                                        </p:attrNameLst>
                                      </p:cBhvr>
                                      <p:to>
                                        <p:strVal val="visible"/>
                                      </p:to>
                                    </p:set>
                                    <p:animEffect transition="in" filter="fade">
                                      <p:cBhvr>
                                        <p:cTn id="62" dur="500"/>
                                        <p:tgtEl>
                                          <p:spTgt spid="8">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800219"/>
          </a:xfrm>
          <a:prstGeom prst="rect">
            <a:avLst/>
          </a:prstGeom>
          <a:noFill/>
        </p:spPr>
        <p:txBody>
          <a:bodyPr wrap="square" rtlCol="1">
            <a:spAutoFit/>
          </a:bodyPr>
          <a:lstStyle/>
          <a:p>
            <a:pPr algn="r" rtl="1"/>
            <a:r>
              <a:rPr lang="fa-IR" sz="2800" dirty="0" smtClean="0">
                <a:cs typeface="2  Zar" panose="00000400000000000000" pitchFamily="2" charset="-78"/>
              </a:rPr>
              <a:t>مثال: عامل انتگرال ساز معادلات زیر را بیابید</a:t>
            </a:r>
            <a:r>
              <a:rPr lang="fa-IR" dirty="0" smtClean="0"/>
              <a:t>.</a:t>
            </a:r>
          </a:p>
          <a:p>
            <a:pPr algn="r" rtl="1"/>
            <a:endParaRPr lang="fa-IR"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431" t="606" r="51714" b="91919"/>
          <a:stretch/>
        </p:blipFill>
        <p:spPr>
          <a:xfrm>
            <a:off x="180109" y="148983"/>
            <a:ext cx="4170218" cy="1028653"/>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703" t="7578" r="80046" b="87590"/>
          <a:stretch/>
        </p:blipFill>
        <p:spPr>
          <a:xfrm>
            <a:off x="831272" y="1177636"/>
            <a:ext cx="997528" cy="665018"/>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9560" t="12160" r="80901" b="83361"/>
          <a:stretch/>
        </p:blipFill>
        <p:spPr>
          <a:xfrm>
            <a:off x="900546" y="1828761"/>
            <a:ext cx="928254" cy="616360"/>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9810" t="9365" r="56342" b="85274"/>
          <a:stretch/>
        </p:blipFill>
        <p:spPr>
          <a:xfrm>
            <a:off x="1724891" y="1406180"/>
            <a:ext cx="2320637" cy="737708"/>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42875" t="9969" r="38545" b="83284"/>
          <a:stretch/>
        </p:blipFill>
        <p:spPr>
          <a:xfrm>
            <a:off x="3965864" y="1464675"/>
            <a:ext cx="1808018" cy="928443"/>
          </a:xfrm>
          <a:prstGeom prst="rect">
            <a:avLst/>
          </a:prstGeom>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63378" t="9868" r="26941" b="84872"/>
          <a:stretch/>
        </p:blipFill>
        <p:spPr>
          <a:xfrm>
            <a:off x="6096000" y="1464675"/>
            <a:ext cx="942110" cy="723853"/>
          </a:xfrm>
          <a:prstGeom prst="rect">
            <a:avLst/>
          </a:prstGeom>
        </p:spPr>
      </p:pic>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3264" t="17218" r="55664" b="75307"/>
          <a:stretch/>
        </p:blipFill>
        <p:spPr>
          <a:xfrm>
            <a:off x="2119746" y="2294017"/>
            <a:ext cx="2050473" cy="1028653"/>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44904" t="19231" r="44418" b="74986"/>
          <a:stretch/>
        </p:blipFill>
        <p:spPr>
          <a:xfrm>
            <a:off x="4364181" y="2642491"/>
            <a:ext cx="1039091" cy="795770"/>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55651" t="16095" r="15800" b="76430"/>
          <a:stretch/>
        </p:blipFill>
        <p:spPr>
          <a:xfrm>
            <a:off x="5403272" y="2239160"/>
            <a:ext cx="2778166" cy="1028653"/>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83631" t="15784" r="3691" b="76825"/>
          <a:stretch/>
        </p:blipFill>
        <p:spPr>
          <a:xfrm>
            <a:off x="8249885" y="2224646"/>
            <a:ext cx="1233715" cy="1017102"/>
          </a:xfrm>
          <a:prstGeom prst="rect">
            <a:avLst/>
          </a:prstGeom>
        </p:spPr>
      </p:pic>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3635" t="28029" r="41029" b="64496"/>
          <a:stretch/>
        </p:blipFill>
        <p:spPr>
          <a:xfrm>
            <a:off x="-49974" y="3246973"/>
            <a:ext cx="5384799" cy="1028653"/>
          </a:xfrm>
          <a:prstGeom prst="rect">
            <a:avLst/>
          </a:prstGeom>
        </p:spPr>
      </p:pic>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10760" t="36150" r="69849" b="58151"/>
          <a:stretch/>
        </p:blipFill>
        <p:spPr>
          <a:xfrm>
            <a:off x="726538" y="4107578"/>
            <a:ext cx="1886857" cy="784297"/>
          </a:xfrm>
          <a:prstGeom prst="rect">
            <a:avLst/>
          </a:prstGeom>
        </p:spPr>
      </p:pic>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8674" t="41004" r="71488" b="53105"/>
          <a:stretch/>
        </p:blipFill>
        <p:spPr>
          <a:xfrm>
            <a:off x="609598" y="4590642"/>
            <a:ext cx="1930401" cy="810759"/>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31021" t="37521" r="47054" b="55004"/>
          <a:stretch/>
        </p:blipFill>
        <p:spPr>
          <a:xfrm>
            <a:off x="2613395" y="4184974"/>
            <a:ext cx="2133601" cy="1028653"/>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52383" t="36150" r="19874" b="56375"/>
          <a:stretch/>
        </p:blipFill>
        <p:spPr>
          <a:xfrm>
            <a:off x="4746171" y="4042298"/>
            <a:ext cx="2699658" cy="1028653"/>
          </a:xfrm>
          <a:prstGeom prst="rect">
            <a:avLst/>
          </a:prstGeom>
        </p:spPr>
      </p:pic>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51818" t="44905" r="25497" b="47620"/>
          <a:stretch/>
        </p:blipFill>
        <p:spPr>
          <a:xfrm>
            <a:off x="7371114" y="4107578"/>
            <a:ext cx="2207491" cy="1028653"/>
          </a:xfrm>
          <a:prstGeom prst="rect">
            <a:avLst/>
          </a:prstGeom>
        </p:spPr>
      </p:pic>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74780" t="43955" r="15824" b="48570"/>
          <a:stretch/>
        </p:blipFill>
        <p:spPr>
          <a:xfrm>
            <a:off x="9612746" y="4042297"/>
            <a:ext cx="914401" cy="1028653"/>
          </a:xfrm>
          <a:prstGeom prst="rect">
            <a:avLst/>
          </a:prstGeom>
        </p:spPr>
      </p:pic>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34265" t="51338" r="35158" b="41187"/>
          <a:stretch/>
        </p:blipFill>
        <p:spPr>
          <a:xfrm>
            <a:off x="2820225" y="5370688"/>
            <a:ext cx="2975427" cy="1028653"/>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64648" t="52589" r="17453" b="41187"/>
          <a:stretch/>
        </p:blipFill>
        <p:spPr>
          <a:xfrm>
            <a:off x="5773882" y="5508509"/>
            <a:ext cx="1741715" cy="856544"/>
          </a:xfrm>
          <a:prstGeom prst="rect">
            <a:avLst/>
          </a:prstGeom>
        </p:spPr>
      </p:pic>
    </p:spTree>
    <p:extLst>
      <p:ext uri="{BB962C8B-B14F-4D97-AF65-F5344CB8AC3E}">
        <p14:creationId xmlns:p14="http://schemas.microsoft.com/office/powerpoint/2010/main" val="98801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500"/>
                                        <p:tgtEl>
                                          <p:spTgt spid="2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0" y="0"/>
                <a:ext cx="12192000" cy="3539430"/>
              </a:xfrm>
              <a:prstGeom prst="rect">
                <a:avLst/>
              </a:prstGeom>
              <a:noFill/>
            </p:spPr>
            <p:txBody>
              <a:bodyPr wrap="square" rtlCol="1">
                <a:spAutoFit/>
              </a:bodyPr>
              <a:lstStyle/>
              <a:p>
                <a:pPr algn="r" rtl="1"/>
                <a:r>
                  <a:rPr lang="fa-IR" sz="2800" b="1" dirty="0" smtClean="0">
                    <a:cs typeface="2  Zar" panose="00000400000000000000" pitchFamily="2" charset="-78"/>
                  </a:rPr>
                  <a:t>حل معادلات با استفاده از عامل انتگرال ساز:</a:t>
                </a:r>
              </a:p>
              <a:p>
                <a:pPr algn="r" rtl="1"/>
                <a:r>
                  <a:rPr lang="fa-IR" sz="2800" b="1" dirty="0">
                    <a:cs typeface="2  Zar" panose="00000400000000000000" pitchFamily="2" charset="-78"/>
                  </a:rPr>
                  <a:t> </a:t>
                </a:r>
                <a:r>
                  <a:rPr lang="fa-IR" sz="2800" b="1" dirty="0" smtClean="0">
                    <a:cs typeface="2  Zar" panose="00000400000000000000" pitchFamily="2" charset="-78"/>
                  </a:rPr>
                  <a:t> تذکر:</a:t>
                </a:r>
              </a:p>
              <a:p>
                <a:pPr algn="r" rtl="1"/>
                <a:r>
                  <a:rPr lang="fa-IR" sz="2800" dirty="0">
                    <a:cs typeface="2  Zar" panose="00000400000000000000" pitchFamily="2" charset="-78"/>
                  </a:rPr>
                  <a:t> </a:t>
                </a:r>
                <a:r>
                  <a:rPr lang="fa-IR" sz="2800" dirty="0" smtClean="0">
                    <a:cs typeface="2  Zar" panose="00000400000000000000" pitchFamily="2" charset="-78"/>
                  </a:rPr>
                  <a:t>       اگر معادله دیفرانسیل غیر کامل</a:t>
                </a:r>
              </a:p>
              <a:p>
                <a:pPr algn="ctr" rtl="1"/>
                <a:r>
                  <a:rPr lang="fa-IR" sz="2800" dirty="0">
                    <a:cs typeface="2  Zar" panose="00000400000000000000" pitchFamily="2" charset="-78"/>
                  </a:rPr>
                  <a:t> </a:t>
                </a:r>
                <a14:m>
                  <m:oMath xmlns:m="http://schemas.openxmlformats.org/officeDocument/2006/math">
                    <m:r>
                      <a:rPr lang="en-US" sz="2800" i="1">
                        <a:latin typeface="Cambria Math" panose="02040503050406030204" pitchFamily="18" charset="0"/>
                      </a:rPr>
                      <m:t>𝑀</m:t>
                    </m:r>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e>
                    </m:d>
                    <m:r>
                      <a:rPr lang="en-US" sz="2800" i="1">
                        <a:latin typeface="Cambria Math" panose="02040503050406030204" pitchFamily="18" charset="0"/>
                      </a:rPr>
                      <m:t>𝑑𝑥</m:t>
                    </m:r>
                    <m:r>
                      <a:rPr lang="en-US" sz="2800" i="1">
                        <a:latin typeface="Cambria Math" panose="02040503050406030204" pitchFamily="18" charset="0"/>
                      </a:rPr>
                      <m:t>+</m:t>
                    </m:r>
                    <m:r>
                      <a:rPr lang="en-US" sz="2800" i="1">
                        <a:latin typeface="Cambria Math" panose="02040503050406030204" pitchFamily="18" charset="0"/>
                      </a:rPr>
                      <m:t>𝑁</m:t>
                    </m:r>
                    <m:d>
                      <m:dPr>
                        <m:ctrlPr>
                          <a:rPr lang="en-US" sz="2800" i="1">
                            <a:latin typeface="Cambria Math" panose="02040503050406030204" pitchFamily="18" charset="0"/>
                          </a:rPr>
                        </m:ctrlPr>
                      </m:dPr>
                      <m:e>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e>
                    </m:d>
                    <m:r>
                      <a:rPr lang="en-US" sz="2800" i="1">
                        <a:latin typeface="Cambria Math" panose="02040503050406030204" pitchFamily="18" charset="0"/>
                      </a:rPr>
                      <m:t>𝑑𝑦</m:t>
                    </m:r>
                    <m:r>
                      <a:rPr lang="en-US" sz="2800" i="1">
                        <a:latin typeface="Cambria Math" panose="02040503050406030204" pitchFamily="18" charset="0"/>
                      </a:rPr>
                      <m:t>=</m:t>
                    </m:r>
                    <m:r>
                      <a:rPr lang="en-US" sz="2800" i="1">
                        <a:latin typeface="Cambria Math" panose="02040503050406030204" pitchFamily="18" charset="0"/>
                      </a:rPr>
                      <m:t>0</m:t>
                    </m:r>
                    <m:r>
                      <a:rPr lang="en-US" sz="2800" b="0" i="1" smtClean="0">
                        <a:latin typeface="Cambria Math" panose="02040503050406030204" pitchFamily="18" charset="0"/>
                      </a:rPr>
                      <m:t>             (</m:t>
                    </m:r>
                    <m:r>
                      <a:rPr lang="en-US" sz="2800" b="0" i="1" smtClean="0">
                        <a:latin typeface="Cambria Math" panose="02040503050406030204" pitchFamily="18" charset="0"/>
                      </a:rPr>
                      <m:t>1</m:t>
                    </m:r>
                    <m:r>
                      <a:rPr lang="en-US" sz="2800" b="0" i="1" smtClean="0">
                        <a:latin typeface="Cambria Math" panose="02040503050406030204" pitchFamily="18" charset="0"/>
                      </a:rPr>
                      <m:t>)</m:t>
                    </m:r>
                  </m:oMath>
                </a14:m>
                <a:r>
                  <a:rPr lang="fa-IR" sz="2800" dirty="0" smtClean="0">
                    <a:cs typeface="2  Zar" panose="00000400000000000000" pitchFamily="2" charset="-78"/>
                  </a:rPr>
                  <a:t> </a:t>
                </a:r>
              </a:p>
              <a:p>
                <a:pPr algn="r" rtl="1"/>
                <a:r>
                  <a:rPr lang="fa-IR" sz="2800" dirty="0" smtClean="0">
                    <a:cs typeface="2  Zar" panose="00000400000000000000" pitchFamily="2" charset="-78"/>
                  </a:rPr>
                  <a:t>به وسیله عامل انتگرال ساز </a:t>
                </a:r>
                <a14:m>
                  <m:oMath xmlns:m="http://schemas.openxmlformats.org/officeDocument/2006/math">
                    <m:r>
                      <a:rPr lang="fa-IR" sz="2800" i="1" smtClean="0">
                        <a:latin typeface="Cambria Math" panose="02040503050406030204" pitchFamily="18" charset="0"/>
                        <a:ea typeface="Cambria Math" panose="02040503050406030204" pitchFamily="18" charset="0"/>
                      </a:rPr>
                      <m:t>𝜇</m:t>
                    </m:r>
                  </m:oMath>
                </a14:m>
                <a:r>
                  <a:rPr lang="fa-IR" sz="2800" dirty="0" smtClean="0">
                    <a:cs typeface="2  Zar" panose="00000400000000000000" pitchFamily="2" charset="-78"/>
                  </a:rPr>
                  <a:t>  به معادله دیفرانسیل کامل </a:t>
                </a:r>
              </a:p>
              <a:p>
                <a:pPr algn="ctr" rtl="1"/>
                <a:r>
                  <a:rPr lang="fa-IR" sz="2800" dirty="0" smtClean="0">
                    <a:cs typeface="2  Zar" panose="00000400000000000000" pitchFamily="2" charset="-78"/>
                  </a:rPr>
                  <a:t>    </a:t>
                </a:r>
                <a:r>
                  <a:rPr lang="fa-IR" sz="2800" dirty="0">
                    <a:cs typeface="2  Zar" panose="00000400000000000000" pitchFamily="2" charset="-78"/>
                  </a:rPr>
                  <a:t> </a:t>
                </a:r>
                <a14:m>
                  <m:oMath xmlns:m="http://schemas.openxmlformats.org/officeDocument/2006/math">
                    <m:d>
                      <m:dPr>
                        <m:ctrlPr>
                          <a:rPr lang="en-US" sz="2800" i="1">
                            <a:latin typeface="Cambria Math" panose="02040503050406030204" pitchFamily="18" charset="0"/>
                            <a:ea typeface="Cambria Math" panose="02040503050406030204" pitchFamily="18" charset="0"/>
                          </a:rPr>
                        </m:ctrlPr>
                      </m:dPr>
                      <m:e>
                        <m:r>
                          <a:rPr lang="fa-IR" sz="2800" i="1">
                            <a:latin typeface="Cambria Math" panose="02040503050406030204" pitchFamily="18" charset="0"/>
                            <a:ea typeface="Cambria Math" panose="02040503050406030204" pitchFamily="18" charset="0"/>
                          </a:rPr>
                          <m:t>𝜇</m:t>
                        </m:r>
                        <m:r>
                          <a:rPr lang="en-US" sz="2800" i="1">
                            <a:latin typeface="Cambria Math" panose="02040503050406030204" pitchFamily="18" charset="0"/>
                            <a:ea typeface="Cambria Math" panose="02040503050406030204" pitchFamily="18" charset="0"/>
                          </a:rPr>
                          <m:t>𝑀</m:t>
                        </m:r>
                      </m:e>
                    </m:d>
                    <m:r>
                      <a:rPr lang="en-US" sz="2800" i="1">
                        <a:latin typeface="Cambria Math" panose="02040503050406030204" pitchFamily="18" charset="0"/>
                        <a:ea typeface="Cambria Math" panose="02040503050406030204" pitchFamily="18" charset="0"/>
                      </a:rPr>
                      <m:t>𝑑𝑥</m:t>
                    </m:r>
                    <m:r>
                      <a:rPr lang="en-US" sz="2800" i="1">
                        <a:latin typeface="Cambria Math" panose="02040503050406030204" pitchFamily="18" charset="0"/>
                        <a:ea typeface="Cambria Math" panose="02040503050406030204" pitchFamily="18" charset="0"/>
                      </a:rPr>
                      <m:t>+</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𝜇</m:t>
                        </m:r>
                        <m:r>
                          <a:rPr lang="en-US" sz="2800" i="1">
                            <a:latin typeface="Cambria Math" panose="02040503050406030204" pitchFamily="18" charset="0"/>
                            <a:ea typeface="Cambria Math" panose="02040503050406030204" pitchFamily="18" charset="0"/>
                          </a:rPr>
                          <m:t>𝑁</m:t>
                        </m:r>
                      </m:e>
                    </m:d>
                    <m:r>
                      <a:rPr lang="en-US" sz="2800" i="1">
                        <a:latin typeface="Cambria Math" panose="02040503050406030204" pitchFamily="18" charset="0"/>
                        <a:ea typeface="Cambria Math" panose="02040503050406030204" pitchFamily="18" charset="0"/>
                      </a:rPr>
                      <m:t>𝑑𝑦</m:t>
                    </m:r>
                    <m:r>
                      <a:rPr lang="fa-IR"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0</m:t>
                    </m:r>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2</m:t>
                    </m:r>
                    <m:r>
                      <a:rPr lang="en-US" sz="2800" b="0" i="1" smtClean="0">
                        <a:latin typeface="Cambria Math" panose="02040503050406030204" pitchFamily="18" charset="0"/>
                        <a:ea typeface="Cambria Math" panose="02040503050406030204" pitchFamily="18" charset="0"/>
                      </a:rPr>
                      <m:t>)</m:t>
                    </m:r>
                  </m:oMath>
                </a14:m>
                <a:r>
                  <a:rPr lang="fa-IR" sz="2800" dirty="0">
                    <a:cs typeface="2  Zar" panose="00000400000000000000" pitchFamily="2" charset="-78"/>
                  </a:rPr>
                  <a:t>   </a:t>
                </a:r>
              </a:p>
              <a:p>
                <a:pPr algn="r" rtl="1"/>
                <a:r>
                  <a:rPr lang="fa-IR" sz="2800" dirty="0" smtClean="0">
                    <a:cs typeface="2  Zar" panose="00000400000000000000" pitchFamily="2" charset="-78"/>
                  </a:rPr>
                  <a:t>تبدیل شود در آن صورت جواب عمومی معادله (۲) همان جواب عمومی معادله (۱) خواهد بود. بنابراین برای حل معادله (۱) کافی است پس از تعیین عامل انتگرال ساز، معادله (۲) را که یک معادله کامل هست حل کنیم.   </a:t>
                </a:r>
                <a:endParaRPr lang="fa-IR" sz="2800" dirty="0">
                  <a:cs typeface="2  Zar" panose="00000400000000000000" pitchFamily="2" charset="-78"/>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0" y="0"/>
                <a:ext cx="12192000" cy="3539430"/>
              </a:xfrm>
              <a:prstGeom prst="rect">
                <a:avLst/>
              </a:prstGeom>
              <a:blipFill rotWithShape="0">
                <a:blip r:embed="rId2"/>
                <a:stretch>
                  <a:fillRect t="-1721" r="-1000" b="-3787"/>
                </a:stretch>
              </a:blipFill>
            </p:spPr>
            <p:txBody>
              <a:bodyPr/>
              <a:lstStyle/>
              <a:p>
                <a:r>
                  <a:rPr lang="fa-IR">
                    <a:noFill/>
                  </a:rPr>
                  <a:t> </a:t>
                </a:r>
              </a:p>
            </p:txBody>
          </p:sp>
        </mc:Fallback>
      </mc:AlternateContent>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142" t="66147" r="33491" b="27183"/>
          <a:stretch/>
        </p:blipFill>
        <p:spPr>
          <a:xfrm rot="216857">
            <a:off x="93688" y="3381690"/>
            <a:ext cx="5874327" cy="917817"/>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841" t="72390" r="68087" b="21947"/>
          <a:stretch/>
        </p:blipFill>
        <p:spPr>
          <a:xfrm>
            <a:off x="512617" y="4200355"/>
            <a:ext cx="2050473" cy="77927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128" t="77548" r="68231" b="16008"/>
          <a:stretch/>
        </p:blipFill>
        <p:spPr>
          <a:xfrm>
            <a:off x="457199" y="4807570"/>
            <a:ext cx="2105891" cy="886691"/>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1485" t="72591" r="47728" b="19128"/>
          <a:stretch/>
        </p:blipFill>
        <p:spPr>
          <a:xfrm rot="175117">
            <a:off x="2452255" y="4237825"/>
            <a:ext cx="2022763" cy="113949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1941" t="72490" r="22703" b="20050"/>
          <a:stretch/>
        </p:blipFill>
        <p:spPr>
          <a:xfrm rot="193915">
            <a:off x="4475029" y="4320505"/>
            <a:ext cx="2467430" cy="1026674"/>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76964" t="72116" r="5734" b="20409"/>
          <a:stretch/>
        </p:blipFill>
        <p:spPr>
          <a:xfrm>
            <a:off x="6942459" y="4314178"/>
            <a:ext cx="1683657" cy="1028653"/>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49819" t="81187" r="31835" b="11338"/>
          <a:stretch/>
        </p:blipFill>
        <p:spPr>
          <a:xfrm>
            <a:off x="8198922" y="4483752"/>
            <a:ext cx="1785258" cy="1028653"/>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69358" t="81609" r="19456" b="12724"/>
          <a:stretch/>
        </p:blipFill>
        <p:spPr>
          <a:xfrm>
            <a:off x="10121357" y="4562900"/>
            <a:ext cx="1088572" cy="779931"/>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32217" t="88359" r="36799" b="4166"/>
          <a:stretch/>
        </p:blipFill>
        <p:spPr>
          <a:xfrm>
            <a:off x="2563090" y="5574671"/>
            <a:ext cx="3015013" cy="1028653"/>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63451" t="87908" r="3497" b="4062"/>
          <a:stretch/>
        </p:blipFill>
        <p:spPr>
          <a:xfrm>
            <a:off x="5578103" y="5631810"/>
            <a:ext cx="3216234" cy="1105065"/>
          </a:xfrm>
          <a:prstGeom prst="rect">
            <a:avLst/>
          </a:prstGeom>
        </p:spPr>
      </p:pic>
    </p:spTree>
    <p:extLst>
      <p:ext uri="{BB962C8B-B14F-4D97-AF65-F5344CB8AC3E}">
        <p14:creationId xmlns:p14="http://schemas.microsoft.com/office/powerpoint/2010/main" val="419866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590" t="606" r="51714" b="91919"/>
          <a:stretch/>
        </p:blipFill>
        <p:spPr>
          <a:xfrm>
            <a:off x="546265" y="90639"/>
            <a:ext cx="3668156" cy="1028653"/>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410" t="1481" r="35035" b="90687"/>
          <a:stretch/>
        </p:blipFill>
        <p:spPr>
          <a:xfrm>
            <a:off x="892054" y="1097457"/>
            <a:ext cx="6148951" cy="1088571"/>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410" t="8582" r="18432" b="85727"/>
          <a:stretch/>
        </p:blipFill>
        <p:spPr>
          <a:xfrm rot="159256">
            <a:off x="194251" y="2131737"/>
            <a:ext cx="7780977" cy="791028"/>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759" t="15241" r="93093" b="79419"/>
          <a:stretch/>
        </p:blipFill>
        <p:spPr>
          <a:xfrm>
            <a:off x="234206" y="2842648"/>
            <a:ext cx="506024" cy="742379"/>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6229" t="14979" r="44346" b="79173"/>
          <a:stretch/>
        </p:blipFill>
        <p:spPr>
          <a:xfrm>
            <a:off x="914399" y="2857162"/>
            <a:ext cx="3875315" cy="812800"/>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284" t="21144" r="50284" b="71651"/>
          <a:stretch/>
        </p:blipFill>
        <p:spPr>
          <a:xfrm>
            <a:off x="0" y="3640934"/>
            <a:ext cx="4760686" cy="1001485"/>
          </a:xfrm>
          <a:prstGeom prst="rect">
            <a:avLst/>
          </a:prstGeom>
        </p:spPr>
      </p:pic>
      <p:grpSp>
        <p:nvGrpSpPr>
          <p:cNvPr id="13" name="Group 12"/>
          <p:cNvGrpSpPr/>
          <p:nvPr/>
        </p:nvGrpSpPr>
        <p:grpSpPr>
          <a:xfrm>
            <a:off x="4921174" y="90639"/>
            <a:ext cx="1688447" cy="1293325"/>
            <a:chOff x="5269517" y="120243"/>
            <a:chExt cx="1688447" cy="1293325"/>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40931" t="88043" r="51172" b="4547"/>
            <a:stretch/>
          </p:blipFill>
          <p:spPr>
            <a:xfrm>
              <a:off x="5269517" y="148983"/>
              <a:ext cx="768426" cy="1019728"/>
            </a:xfrm>
            <a:prstGeom prst="rect">
              <a:avLst/>
            </a:prstGeom>
          </p:spPr>
        </p:pic>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86423" t="88335" r="4776" b="2267"/>
            <a:stretch/>
          </p:blipFill>
          <p:spPr>
            <a:xfrm>
              <a:off x="6101621" y="120243"/>
              <a:ext cx="856343" cy="1293325"/>
            </a:xfrm>
            <a:prstGeom prst="rect">
              <a:avLst/>
            </a:prstGeom>
          </p:spPr>
        </p:pic>
      </p:gr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1854" t="45564" r="85595" b="47508"/>
          <a:stretch/>
        </p:blipFill>
        <p:spPr>
          <a:xfrm>
            <a:off x="234121" y="965833"/>
            <a:ext cx="1233714" cy="962980"/>
          </a:xfrm>
          <a:prstGeom prst="rect">
            <a:avLst/>
          </a:prstGeom>
        </p:spPr>
      </p:pic>
    </p:spTree>
    <p:extLst>
      <p:ext uri="{BB962C8B-B14F-4D97-AF65-F5344CB8AC3E}">
        <p14:creationId xmlns:p14="http://schemas.microsoft.com/office/powerpoint/2010/main" val="344448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284" t="30214" r="50284" b="62581"/>
          <a:stretch/>
        </p:blipFill>
        <p:spPr>
          <a:xfrm>
            <a:off x="110836" y="88236"/>
            <a:ext cx="4760686" cy="100148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372" t="37690" r="81520" b="57833"/>
          <a:stretch/>
        </p:blipFill>
        <p:spPr>
          <a:xfrm>
            <a:off x="734292" y="973609"/>
            <a:ext cx="1288472" cy="62230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513" t="42693" r="84198" b="53918"/>
          <a:stretch/>
        </p:blipFill>
        <p:spPr>
          <a:xfrm>
            <a:off x="734292" y="1623626"/>
            <a:ext cx="1011382" cy="471054"/>
          </a:xfrm>
          <a:prstGeom prst="rect">
            <a:avLst/>
          </a:prstGeom>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8198" t="37590" r="55445" b="55205"/>
          <a:stretch/>
        </p:blipFill>
        <p:spPr>
          <a:xfrm>
            <a:off x="2022764" y="973609"/>
            <a:ext cx="2590801" cy="1001485"/>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46951" t="34899" r="29987" b="57896"/>
          <a:stretch/>
        </p:blipFill>
        <p:spPr>
          <a:xfrm>
            <a:off x="4613565" y="742455"/>
            <a:ext cx="2266868" cy="1001485"/>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70093" t="35732" r="19870" b="58926"/>
          <a:stretch/>
        </p:blipFill>
        <p:spPr>
          <a:xfrm>
            <a:off x="6880433" y="975830"/>
            <a:ext cx="986638" cy="742522"/>
          </a:xfrm>
          <a:prstGeom prst="rect">
            <a:avLst/>
          </a:prstGeom>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854" t="45564" r="85595" b="47508"/>
          <a:stretch/>
        </p:blipFill>
        <p:spPr>
          <a:xfrm>
            <a:off x="187367" y="2114056"/>
            <a:ext cx="1233714" cy="962980"/>
          </a:xfrm>
          <a:prstGeom prst="rect">
            <a:avLst/>
          </a:prstGeom>
        </p:spPr>
      </p:pic>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14426" t="45854" r="37142" b="47254"/>
          <a:stretch/>
        </p:blipFill>
        <p:spPr>
          <a:xfrm>
            <a:off x="1239983" y="2157598"/>
            <a:ext cx="4760686" cy="957943"/>
          </a:xfrm>
          <a:prstGeom prst="rect">
            <a:avLst/>
          </a:prstGeom>
        </p:spPr>
      </p:pic>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9704" t="53082" r="77303" b="39713"/>
          <a:stretch/>
        </p:blipFill>
        <p:spPr>
          <a:xfrm>
            <a:off x="1384135" y="3094432"/>
            <a:ext cx="1277257" cy="1001485"/>
          </a:xfrm>
          <a:prstGeom prst="rect">
            <a:avLst/>
          </a:prstGeom>
        </p:spPr>
      </p:pic>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22252" t="53395" r="29316" b="40497"/>
          <a:stretch/>
        </p:blipFill>
        <p:spPr>
          <a:xfrm rot="219675">
            <a:off x="2655106" y="3170646"/>
            <a:ext cx="4760686" cy="849055"/>
          </a:xfrm>
          <a:prstGeom prst="rect">
            <a:avLst/>
          </a:prstGeom>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17969" t="59837" r="49046" b="34388"/>
          <a:stretch/>
        </p:blipFill>
        <p:spPr>
          <a:xfrm rot="398313">
            <a:off x="2317500" y="3750685"/>
            <a:ext cx="3242293" cy="802761"/>
          </a:xfrm>
          <a:prstGeom prst="rect">
            <a:avLst/>
          </a:prstGeom>
        </p:spPr>
      </p:pic>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2547" t="65384" r="35539" b="28769"/>
          <a:stretch/>
        </p:blipFill>
        <p:spPr>
          <a:xfrm rot="264192">
            <a:off x="2632856" y="4477091"/>
            <a:ext cx="4120009" cy="812800"/>
          </a:xfrm>
          <a:prstGeom prst="rect">
            <a:avLst/>
          </a:prstGeom>
        </p:spPr>
      </p:pic>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22251" t="71157" r="51208" b="22797"/>
          <a:stretch/>
        </p:blipFill>
        <p:spPr>
          <a:xfrm>
            <a:off x="2491179" y="5150300"/>
            <a:ext cx="2608849" cy="840386"/>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22057" t="76108" r="50036" b="18879"/>
          <a:stretch/>
        </p:blipFill>
        <p:spPr>
          <a:xfrm>
            <a:off x="2477363" y="5858979"/>
            <a:ext cx="2743200" cy="696685"/>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8309" t="78769" r="87262" b="15310"/>
          <a:stretch/>
        </p:blipFill>
        <p:spPr>
          <a:xfrm>
            <a:off x="5282542" y="5640512"/>
            <a:ext cx="435428" cy="823035"/>
          </a:xfrm>
          <a:prstGeom prst="rect">
            <a:avLst/>
          </a:prstGeom>
        </p:spPr>
      </p:pic>
      <p:cxnSp>
        <p:nvCxnSpPr>
          <p:cNvPr id="21" name="Straight Connector 20"/>
          <p:cNvCxnSpPr/>
          <p:nvPr/>
        </p:nvCxnSpPr>
        <p:spPr>
          <a:xfrm>
            <a:off x="7547429" y="3019509"/>
            <a:ext cx="29028" cy="3308720"/>
          </a:xfrm>
          <a:prstGeom prst="line">
            <a:avLst/>
          </a:prstGeom>
        </p:spPr>
        <p:style>
          <a:lnRef idx="3">
            <a:schemeClr val="dk1"/>
          </a:lnRef>
          <a:fillRef idx="0">
            <a:schemeClr val="dk1"/>
          </a:fillRef>
          <a:effectRef idx="2">
            <a:schemeClr val="dk1"/>
          </a:effectRef>
          <a:fontRef idx="minor">
            <a:schemeClr val="tx1"/>
          </a:fontRef>
        </p:style>
      </p:cxnSp>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614" t="80858" r="57948" b="11937"/>
          <a:stretch/>
        </p:blipFill>
        <p:spPr>
          <a:xfrm>
            <a:off x="7867071" y="3854637"/>
            <a:ext cx="3876766" cy="1001485"/>
          </a:xfrm>
          <a:prstGeom prst="rect">
            <a:avLst/>
          </a:prstGeom>
        </p:spPr>
      </p:pic>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47279" t="78978" r="14550" b="12881"/>
          <a:stretch/>
        </p:blipFill>
        <p:spPr>
          <a:xfrm rot="235159">
            <a:off x="7991825" y="4883491"/>
            <a:ext cx="3752012" cy="1131576"/>
          </a:xfrm>
          <a:prstGeom prst="rect">
            <a:avLst/>
          </a:prstGeom>
        </p:spPr>
      </p:pic>
    </p:spTree>
    <p:extLst>
      <p:ext uri="{BB962C8B-B14F-4D97-AF65-F5344CB8AC3E}">
        <p14:creationId xmlns:p14="http://schemas.microsoft.com/office/powerpoint/2010/main" val="103137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694" t="1903" r="18872" b="91747"/>
          <a:stretch/>
        </p:blipFill>
        <p:spPr>
          <a:xfrm>
            <a:off x="0" y="56468"/>
            <a:ext cx="8128000" cy="930504"/>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265" t="10185" r="67543" b="85556"/>
          <a:stretch/>
        </p:blipFill>
        <p:spPr>
          <a:xfrm>
            <a:off x="551542" y="914401"/>
            <a:ext cx="2714171" cy="624114"/>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106" t="14245" r="74966" b="81496"/>
          <a:stretch/>
        </p:blipFill>
        <p:spPr>
          <a:xfrm>
            <a:off x="682171" y="1393371"/>
            <a:ext cx="1857828" cy="624115"/>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2177" t="8500" r="44153" b="80654"/>
          <a:stretch/>
        </p:blipFill>
        <p:spPr>
          <a:xfrm>
            <a:off x="3243941" y="598714"/>
            <a:ext cx="2452915" cy="158931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56338" t="9827" r="22093" b="82486"/>
          <a:stretch/>
        </p:blipFill>
        <p:spPr>
          <a:xfrm>
            <a:off x="5696856" y="821300"/>
            <a:ext cx="2235201" cy="1126447"/>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77907" t="9728" r="8087" b="84869"/>
          <a:stretch/>
        </p:blipFill>
        <p:spPr>
          <a:xfrm>
            <a:off x="8106227" y="866831"/>
            <a:ext cx="1451430" cy="791826"/>
          </a:xfrm>
          <a:prstGeom prst="rect">
            <a:avLst/>
          </a:prstGeom>
        </p:spPr>
      </p:pic>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34698" t="19139" r="16281" b="72499"/>
          <a:stretch/>
        </p:blipFill>
        <p:spPr>
          <a:xfrm>
            <a:off x="3331025" y="1846149"/>
            <a:ext cx="5080001" cy="1225267"/>
          </a:xfrm>
          <a:prstGeom prst="rect">
            <a:avLst/>
          </a:prstGeom>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1547" t="26863" r="33438" b="66787"/>
          <a:stretch/>
        </p:blipFill>
        <p:spPr>
          <a:xfrm>
            <a:off x="8062687" y="1679631"/>
            <a:ext cx="3628572" cy="930504"/>
          </a:xfrm>
          <a:prstGeom prst="rect">
            <a:avLst/>
          </a:prstGeom>
        </p:spPr>
      </p:pic>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208" t="34886" r="82249" b="58764"/>
          <a:stretch/>
        </p:blipFill>
        <p:spPr>
          <a:xfrm>
            <a:off x="-159659" y="2688714"/>
            <a:ext cx="2068286" cy="930504"/>
          </a:xfrm>
          <a:prstGeom prst="rect">
            <a:avLst/>
          </a:prstGeom>
        </p:spPr>
      </p:pic>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18241" t="35085" r="22864" b="58565"/>
          <a:stretch/>
        </p:blipFill>
        <p:spPr>
          <a:xfrm rot="190423">
            <a:off x="1915883" y="2846780"/>
            <a:ext cx="6103259" cy="930504"/>
          </a:xfrm>
          <a:prstGeom prst="rect">
            <a:avLst/>
          </a:prstGeom>
        </p:spPr>
      </p:pic>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8787" t="46891" r="72165" b="47959"/>
          <a:stretch/>
        </p:blipFill>
        <p:spPr>
          <a:xfrm>
            <a:off x="87091" y="3734593"/>
            <a:ext cx="1973943" cy="75474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7834" t="43983" r="19223" b="47103"/>
          <a:stretch/>
        </p:blipFill>
        <p:spPr>
          <a:xfrm rot="245097">
            <a:off x="2038892" y="3553911"/>
            <a:ext cx="5486401" cy="1306285"/>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6785" t="53507" r="23354" b="40366"/>
          <a:stretch/>
        </p:blipFill>
        <p:spPr>
          <a:xfrm>
            <a:off x="1938968" y="4614105"/>
            <a:ext cx="5167087" cy="897783"/>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25909" t="69158" r="12989" b="24492"/>
          <a:stretch/>
        </p:blipFill>
        <p:spPr>
          <a:xfrm rot="316695">
            <a:off x="1678990" y="5644747"/>
            <a:ext cx="6331856" cy="930504"/>
          </a:xfrm>
          <a:prstGeom prst="rect">
            <a:avLst/>
          </a:prstGeom>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3425" t="76793" r="63622" b="16420"/>
          <a:stretch/>
        </p:blipFill>
        <p:spPr>
          <a:xfrm>
            <a:off x="8237841" y="3614849"/>
            <a:ext cx="3414815" cy="994229"/>
          </a:xfrm>
          <a:prstGeom prst="rect">
            <a:avLst/>
          </a:prstGeom>
        </p:spPr>
      </p:pic>
      <p:cxnSp>
        <p:nvCxnSpPr>
          <p:cNvPr id="20" name="Straight Connector 19"/>
          <p:cNvCxnSpPr/>
          <p:nvPr/>
        </p:nvCxnSpPr>
        <p:spPr>
          <a:xfrm flipH="1">
            <a:off x="7903028" y="3713349"/>
            <a:ext cx="58057" cy="3262658"/>
          </a:xfrm>
          <a:prstGeom prst="line">
            <a:avLst/>
          </a:prstGeom>
        </p:spPr>
        <p:style>
          <a:lnRef idx="3">
            <a:schemeClr val="dk1"/>
          </a:lnRef>
          <a:fillRef idx="0">
            <a:schemeClr val="dk1"/>
          </a:fillRef>
          <a:effectRef idx="2">
            <a:schemeClr val="dk1"/>
          </a:effectRef>
          <a:fontRef idx="minor">
            <a:schemeClr val="tx1"/>
          </a:fontRef>
        </p:style>
      </p:cxn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44926" t="75554" r="15510" b="16420"/>
          <a:stretch/>
        </p:blipFill>
        <p:spPr>
          <a:xfrm>
            <a:off x="8023725" y="4908592"/>
            <a:ext cx="4099952" cy="1175658"/>
          </a:xfrm>
          <a:prstGeom prst="rect">
            <a:avLst/>
          </a:prstGeom>
        </p:spPr>
      </p:pic>
    </p:spTree>
    <p:extLst>
      <p:ext uri="{BB962C8B-B14F-4D97-AF65-F5344CB8AC3E}">
        <p14:creationId xmlns:p14="http://schemas.microsoft.com/office/powerpoint/2010/main" val="225775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742" t="8237" r="10103" b="85358"/>
          <a:stretch/>
        </p:blipFill>
        <p:spPr>
          <a:xfrm>
            <a:off x="501041" y="1238318"/>
            <a:ext cx="7712920" cy="792479"/>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708" t="15258" r="63229" b="78364"/>
          <a:stretch/>
        </p:blipFill>
        <p:spPr>
          <a:xfrm>
            <a:off x="-283704" y="2079814"/>
            <a:ext cx="3979120" cy="789088"/>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6057" t="14519" r="-24211" b="80047"/>
          <a:stretch/>
        </p:blipFill>
        <p:spPr>
          <a:xfrm>
            <a:off x="3695416" y="1972193"/>
            <a:ext cx="7712920" cy="67225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244" t="29423" r="70022" b="62438"/>
          <a:stretch/>
        </p:blipFill>
        <p:spPr>
          <a:xfrm>
            <a:off x="648496" y="5071413"/>
            <a:ext cx="2164080" cy="100710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0499" t="28056" r="13238" b="63814"/>
          <a:stretch/>
        </p:blipFill>
        <p:spPr>
          <a:xfrm>
            <a:off x="2812576" y="5004788"/>
            <a:ext cx="4922520" cy="100584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8882" t="24360" r="43721" b="69961"/>
          <a:stretch/>
        </p:blipFill>
        <p:spPr>
          <a:xfrm>
            <a:off x="-38044" y="4302055"/>
            <a:ext cx="5701240" cy="702733"/>
          </a:xfrm>
          <a:prstGeom prst="rect">
            <a:avLst/>
          </a:prstGeom>
        </p:spPr>
      </p:pic>
    </p:spTree>
    <p:extLst>
      <p:ext uri="{BB962C8B-B14F-4D97-AF65-F5344CB8AC3E}">
        <p14:creationId xmlns:p14="http://schemas.microsoft.com/office/powerpoint/2010/main" val="3157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0" y="0"/>
                <a:ext cx="12070080" cy="2578719"/>
              </a:xfrm>
              <a:prstGeom prst="rect">
                <a:avLst/>
              </a:prstGeom>
              <a:noFill/>
            </p:spPr>
            <p:txBody>
              <a:bodyPr wrap="square" rtlCol="1">
                <a:spAutoFit/>
              </a:bodyPr>
              <a:lstStyle/>
              <a:p>
                <a:pPr algn="r" rtl="1"/>
                <a:r>
                  <a:rPr lang="fa-IR" sz="2000" b="1" dirty="0" smtClean="0">
                    <a:cs typeface="B Nazanin" panose="00000400000000000000" pitchFamily="2" charset="-78"/>
                  </a:rPr>
                  <a:t>سوال: </a:t>
                </a:r>
                <a:r>
                  <a:rPr lang="fa-IR" sz="2000" dirty="0" smtClean="0">
                    <a:cs typeface="B Nazanin" panose="00000400000000000000" pitchFamily="2" charset="-78"/>
                  </a:rPr>
                  <a:t>چه قاعده ای برای تشخیص کامل بودن یک معادله وجود دارد؟ این گونه معادلات چگونه حل می شوند؟</a:t>
                </a:r>
              </a:p>
              <a:p>
                <a:pPr algn="r" rtl="1"/>
                <a:endParaRPr lang="fa-IR" sz="2000" dirty="0" smtClean="0">
                  <a:cs typeface="B Nazanin" panose="00000400000000000000" pitchFamily="2" charset="-78"/>
                </a:endParaRPr>
              </a:p>
              <a:p>
                <a:pPr algn="r" rtl="1"/>
                <a:r>
                  <a:rPr lang="fa-IR" sz="2000" b="1" dirty="0" smtClean="0">
                    <a:cs typeface="B Nazanin" panose="00000400000000000000" pitchFamily="2" charset="-78"/>
                  </a:rPr>
                  <a:t>قضیه: </a:t>
                </a:r>
                <a:r>
                  <a:rPr lang="fa-IR" sz="2000" dirty="0" smtClean="0">
                    <a:cs typeface="B Nazanin" panose="00000400000000000000" pitchFamily="2" charset="-78"/>
                  </a:rPr>
                  <a:t>معادله دیفرانسیل  </a:t>
                </a:r>
                <a14:m>
                  <m:oMath xmlns:m="http://schemas.openxmlformats.org/officeDocument/2006/math">
                    <m:r>
                      <a:rPr lang="en-US" sz="2000" b="0" i="1" smtClean="0">
                        <a:latin typeface="Cambria Math" panose="02040503050406030204" pitchFamily="18" charset="0"/>
                      </a:rPr>
                      <m:t>𝑀</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e>
                    </m:d>
                    <m:r>
                      <a:rPr lang="en-US" sz="2000" b="0" i="1" smtClean="0">
                        <a:latin typeface="Cambria Math" panose="02040503050406030204" pitchFamily="18" charset="0"/>
                      </a:rPr>
                      <m:t>𝑑𝑥</m:t>
                    </m:r>
                    <m:r>
                      <a:rPr lang="en-US" sz="2000" b="0" i="1" smtClean="0">
                        <a:latin typeface="Cambria Math" panose="02040503050406030204" pitchFamily="18" charset="0"/>
                      </a:rPr>
                      <m:t>+</m:t>
                    </m:r>
                    <m:r>
                      <a:rPr lang="en-US" sz="2000" b="0" i="1" smtClean="0">
                        <a:latin typeface="Cambria Math" panose="02040503050406030204" pitchFamily="18" charset="0"/>
                      </a:rPr>
                      <m:t>𝑁</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e>
                    </m:d>
                    <m:r>
                      <a:rPr lang="en-US" sz="2000" b="0" i="1" smtClean="0">
                        <a:latin typeface="Cambria Math" panose="02040503050406030204" pitchFamily="18" charset="0"/>
                      </a:rPr>
                      <m:t>𝑑𝑦</m:t>
                    </m:r>
                    <m:r>
                      <a:rPr lang="en-US" sz="2000" b="0" i="1" smtClean="0">
                        <a:latin typeface="Cambria Math" panose="02040503050406030204" pitchFamily="18" charset="0"/>
                      </a:rPr>
                      <m:t>=</m:t>
                    </m:r>
                    <m:r>
                      <a:rPr lang="en-US" sz="2000" b="0" i="1" smtClean="0">
                        <a:latin typeface="Cambria Math" panose="02040503050406030204" pitchFamily="18" charset="0"/>
                      </a:rPr>
                      <m:t>0</m:t>
                    </m:r>
                  </m:oMath>
                </a14:m>
                <a:r>
                  <a:rPr lang="fa-IR" sz="2000" dirty="0" smtClean="0">
                    <a:cs typeface="B Nazanin" panose="00000400000000000000" pitchFamily="2" charset="-78"/>
                  </a:rPr>
                  <a:t> را در نظر بگیرید.</a:t>
                </a:r>
              </a:p>
              <a:p>
                <a:pPr algn="r" rtl="1"/>
                <a:r>
                  <a:rPr lang="fa-IR" sz="2000" dirty="0" smtClean="0">
                    <a:cs typeface="B Nazanin" panose="00000400000000000000" pitchFamily="2" charset="-78"/>
                  </a:rPr>
                  <a:t>اگر توابع </a:t>
                </a:r>
                <a14:m>
                  <m:oMath xmlns:m="http://schemas.openxmlformats.org/officeDocument/2006/math">
                    <m:r>
                      <a:rPr lang="en-US" sz="2000" i="1">
                        <a:latin typeface="Cambria Math" panose="02040503050406030204" pitchFamily="18" charset="0"/>
                      </a:rPr>
                      <m:t>𝑀</m:t>
                    </m:r>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oMath>
                </a14:m>
                <a:r>
                  <a:rPr lang="fa-IR" sz="2000" dirty="0" smtClean="0">
                    <a:cs typeface="B Nazanin" panose="00000400000000000000" pitchFamily="2" charset="-78"/>
                  </a:rPr>
                  <a:t> و </a:t>
                </a:r>
                <a14:m>
                  <m:oMath xmlns:m="http://schemas.openxmlformats.org/officeDocument/2006/math">
                    <m:r>
                      <a:rPr lang="en-US" sz="2000" b="0" i="1" smtClean="0">
                        <a:latin typeface="Cambria Math" panose="02040503050406030204" pitchFamily="18" charset="0"/>
                      </a:rPr>
                      <m:t>𝑁</m:t>
                    </m:r>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e>
                    </m:d>
                  </m:oMath>
                </a14:m>
                <a:r>
                  <a:rPr lang="fa-IR" sz="2000" dirty="0" smtClean="0">
                    <a:cs typeface="B Nazanin" panose="00000400000000000000" pitchFamily="2" charset="-78"/>
                  </a:rPr>
                  <a:t> در یک ناحیه از صفحه </a:t>
                </a:r>
                <a14:m>
                  <m:oMath xmlns:m="http://schemas.openxmlformats.org/officeDocument/2006/math">
                    <m:r>
                      <a:rPr lang="en-US" sz="2000" b="0" i="1" smtClean="0">
                        <a:latin typeface="Cambria Math" panose="02040503050406030204" pitchFamily="18" charset="0"/>
                      </a:rPr>
                      <m:t>𝑥𝑦</m:t>
                    </m:r>
                  </m:oMath>
                </a14:m>
                <a:r>
                  <a:rPr lang="fa-IR" sz="2000" dirty="0" smtClean="0">
                    <a:cs typeface="B Nazanin" panose="00000400000000000000" pitchFamily="2" charset="-78"/>
                  </a:rPr>
                  <a:t> پیوسته و به علاوه مشتقات جزئی مرتبه اول آنها نیز پیوسته باشند در این صورت این معادله کامل است اگر و تنها اگر برای هر </a:t>
                </a:r>
                <a14:m>
                  <m:oMath xmlns:m="http://schemas.openxmlformats.org/officeDocument/2006/math">
                    <m:r>
                      <a:rPr lang="en-US" sz="2000" b="0" i="1" smtClean="0">
                        <a:latin typeface="Cambria Math" panose="02040503050406030204" pitchFamily="18" charset="0"/>
                      </a:rPr>
                      <m:t>𝑥</m:t>
                    </m:r>
                  </m:oMath>
                </a14:m>
                <a:r>
                  <a:rPr lang="fa-IR" sz="2000" dirty="0" smtClean="0">
                    <a:cs typeface="B Nazanin" panose="00000400000000000000" pitchFamily="2" charset="-78"/>
                  </a:rPr>
                  <a:t> و </a:t>
                </a:r>
                <a14:m>
                  <m:oMath xmlns:m="http://schemas.openxmlformats.org/officeDocument/2006/math">
                    <m:r>
                      <a:rPr lang="en-US" sz="2000" b="0" i="1" smtClean="0">
                        <a:latin typeface="Cambria Math" panose="02040503050406030204" pitchFamily="18" charset="0"/>
                      </a:rPr>
                      <m:t>𝑦</m:t>
                    </m:r>
                    <m:r>
                      <a:rPr lang="en-US" sz="2000" b="0" i="1" smtClean="0">
                        <a:latin typeface="Cambria Math" panose="02040503050406030204" pitchFamily="18" charset="0"/>
                      </a:rPr>
                      <m:t> </m:t>
                    </m:r>
                  </m:oMath>
                </a14:m>
                <a:r>
                  <a:rPr lang="fa-IR" sz="2000" dirty="0" smtClean="0">
                    <a:cs typeface="B Nazanin" panose="00000400000000000000" pitchFamily="2" charset="-78"/>
                  </a:rPr>
                  <a:t> در این ناحیه داشته باشیم</a:t>
                </a:r>
              </a:p>
              <a:p>
                <a:pPr algn="ctr" rtl="1"/>
                <a14:m>
                  <m:oMathPara xmlns:m="http://schemas.openxmlformats.org/officeDocument/2006/math">
                    <m:oMathParaPr>
                      <m:jc m:val="centerGroup"/>
                    </m:oMathParaPr>
                    <m:oMath xmlns:m="http://schemas.openxmlformats.org/officeDocument/2006/math">
                      <m:sSub>
                        <m:sSubPr>
                          <m:ctrlPr>
                            <a:rPr lang="fa-IR" sz="2000" i="1" smtClean="0">
                              <a:latin typeface="Cambria Math" panose="02040503050406030204" pitchFamily="18" charset="0"/>
                            </a:rPr>
                          </m:ctrlPr>
                        </m:sSubPr>
                        <m:e>
                          <m:r>
                            <a:rPr lang="en-US" sz="2000" b="0" i="1" smtClean="0">
                              <a:latin typeface="Cambria Math" panose="02040503050406030204" pitchFamily="18" charset="0"/>
                            </a:rPr>
                            <m:t>𝑀</m:t>
                          </m:r>
                        </m:e>
                        <m:sub>
                          <m:r>
                            <a:rPr lang="en-US" sz="2000" b="0" i="1" smtClean="0">
                              <a:latin typeface="Cambria Math" panose="02040503050406030204" pitchFamily="18" charset="0"/>
                            </a:rPr>
                            <m:t>𝑦</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b="0" i="1" smtClean="0">
                              <a:latin typeface="Cambria Math" panose="02040503050406030204" pitchFamily="18" charset="0"/>
                            </a:rPr>
                            <m:t>𝑥</m:t>
                          </m:r>
                        </m:sub>
                      </m:sSub>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oMath>
                  </m:oMathPara>
                </a14:m>
                <a:endParaRPr lang="fa-IR" sz="2000" dirty="0" smtClean="0"/>
              </a:p>
              <a:p>
                <a:pPr algn="r" rtl="1"/>
                <a:endParaRPr lang="fa-IR" sz="2000" dirty="0" smtClean="0"/>
              </a:p>
              <a:p>
                <a:pPr algn="r" rtl="1"/>
                <a:r>
                  <a:rPr lang="fa-IR" sz="2000" b="1" dirty="0" smtClean="0"/>
                  <a:t>مثال:</a:t>
                </a:r>
                <a:endParaRPr lang="fa-IR" sz="2000" b="1" dirty="0"/>
              </a:p>
            </p:txBody>
          </p:sp>
        </mc:Choice>
        <mc:Fallback xmlns="">
          <p:sp>
            <p:nvSpPr>
              <p:cNvPr id="2" name="TextBox 1"/>
              <p:cNvSpPr txBox="1">
                <a:spLocks noRot="1" noChangeAspect="1" noMove="1" noResize="1" noEditPoints="1" noAdjustHandles="1" noChangeArrowheads="1" noChangeShapeType="1" noTextEdit="1"/>
              </p:cNvSpPr>
              <p:nvPr/>
            </p:nvSpPr>
            <p:spPr>
              <a:xfrm>
                <a:off x="0" y="0"/>
                <a:ext cx="12070080" cy="2578719"/>
              </a:xfrm>
              <a:prstGeom prst="rect">
                <a:avLst/>
              </a:prstGeom>
              <a:blipFill rotWithShape="0">
                <a:blip r:embed="rId2"/>
                <a:stretch>
                  <a:fillRect t="-1182" r="-505" b="-3310"/>
                </a:stretch>
              </a:blipFill>
            </p:spPr>
            <p:txBody>
              <a:bodyPr/>
              <a:lstStyle/>
              <a:p>
                <a:r>
                  <a:rPr lang="fa-IR">
                    <a:noFill/>
                  </a:rPr>
                  <a:t> </a:t>
                </a:r>
              </a:p>
            </p:txBody>
          </p:sp>
        </mc:Fallback>
      </mc:AlternateContent>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833" t="43218" r="42501" b="50500"/>
          <a:stretch/>
        </p:blipFill>
        <p:spPr>
          <a:xfrm>
            <a:off x="201909" y="3278014"/>
            <a:ext cx="6905009" cy="11430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408" t="49584" r="71627" b="45306"/>
          <a:stretch/>
        </p:blipFill>
        <p:spPr>
          <a:xfrm>
            <a:off x="647699" y="4445840"/>
            <a:ext cx="2697481" cy="92963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8163" t="54443" r="69806" b="40490"/>
          <a:stretch/>
        </p:blipFill>
        <p:spPr>
          <a:xfrm>
            <a:off x="685799" y="5541590"/>
            <a:ext cx="2834640" cy="92202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9117" t="50756" r="49563" b="41789"/>
          <a:stretch/>
        </p:blipFill>
        <p:spPr>
          <a:xfrm>
            <a:off x="3355641" y="4785160"/>
            <a:ext cx="2743200" cy="1356361"/>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50393" t="48746" r="23904" b="44972"/>
          <a:stretch/>
        </p:blipFill>
        <p:spPr>
          <a:xfrm>
            <a:off x="6109302" y="4504069"/>
            <a:ext cx="3307080" cy="1143000"/>
          </a:xfrm>
          <a:prstGeom prst="rect">
            <a:avLst/>
          </a:prstGeom>
        </p:spPr>
      </p:pic>
    </p:spTree>
    <p:extLst>
      <p:ext uri="{BB962C8B-B14F-4D97-AF65-F5344CB8AC3E}">
        <p14:creationId xmlns:p14="http://schemas.microsoft.com/office/powerpoint/2010/main" val="110296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557" t="80911" r="39777" b="12807"/>
          <a:stretch/>
        </p:blipFill>
        <p:spPr>
          <a:xfrm>
            <a:off x="333799" y="3064954"/>
            <a:ext cx="6905009" cy="11430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974" t="3862" r="15917" b="83124"/>
          <a:stretch/>
        </p:blipFill>
        <p:spPr>
          <a:xfrm>
            <a:off x="333799" y="4791895"/>
            <a:ext cx="7271152" cy="1691640"/>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004" t="62399" r="51211" b="31319"/>
          <a:stretch/>
        </p:blipFill>
        <p:spPr>
          <a:xfrm>
            <a:off x="525135" y="381161"/>
            <a:ext cx="5890905" cy="1143000"/>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229" t="70984" r="78287" b="24888"/>
          <a:stretch/>
        </p:blipFill>
        <p:spPr>
          <a:xfrm>
            <a:off x="714799" y="1524161"/>
            <a:ext cx="2120930" cy="751113"/>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356" t="75470" r="81141" b="20346"/>
          <a:stretch/>
        </p:blipFill>
        <p:spPr>
          <a:xfrm>
            <a:off x="745279" y="2100436"/>
            <a:ext cx="1737360" cy="76115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0204" t="70253" r="54237" b="22053"/>
          <a:stretch/>
        </p:blipFill>
        <p:spPr>
          <a:xfrm>
            <a:off x="2574079" y="1380236"/>
            <a:ext cx="2923651" cy="124470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45989" t="68705" r="23808" b="25013"/>
          <a:stretch/>
        </p:blipFill>
        <p:spPr>
          <a:xfrm>
            <a:off x="5497730" y="1338013"/>
            <a:ext cx="3886200" cy="1143000"/>
          </a:xfrm>
          <a:prstGeom prst="rect">
            <a:avLst/>
          </a:prstGeom>
        </p:spPr>
      </p:pic>
    </p:spTree>
    <p:extLst>
      <p:ext uri="{BB962C8B-B14F-4D97-AF65-F5344CB8AC3E}">
        <p14:creationId xmlns:p14="http://schemas.microsoft.com/office/powerpoint/2010/main" val="202319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p:cNvSpPr txBox="1"/>
              <p:nvPr/>
            </p:nvSpPr>
            <p:spPr>
              <a:xfrm>
                <a:off x="0" y="0"/>
                <a:ext cx="12192000" cy="7365350"/>
              </a:xfrm>
              <a:prstGeom prst="rect">
                <a:avLst/>
              </a:prstGeom>
              <a:noFill/>
            </p:spPr>
            <p:txBody>
              <a:bodyPr wrap="square" rtlCol="1">
                <a:spAutoFit/>
              </a:bodyPr>
              <a:lstStyle/>
              <a:p>
                <a:pPr algn="ctr" rtl="1"/>
                <a:r>
                  <a:rPr lang="fa-IR" sz="2200" b="1" dirty="0" smtClean="0">
                    <a:cs typeface="B Nazanin" panose="00000400000000000000" pitchFamily="2" charset="-78"/>
                  </a:rPr>
                  <a:t>روش های حل معادلات </a:t>
                </a:r>
                <a:r>
                  <a:rPr lang="fa-IR" sz="2200" b="1" dirty="0" smtClean="0">
                    <a:cs typeface="B Nazanin" panose="00000400000000000000" pitchFamily="2" charset="-78"/>
                  </a:rPr>
                  <a:t>کامل:</a:t>
                </a:r>
                <a:endParaRPr lang="fa-IR" sz="2200" b="1" dirty="0" smtClean="0">
                  <a:cs typeface="B Nazanin" panose="00000400000000000000" pitchFamily="2" charset="-78"/>
                </a:endParaRPr>
              </a:p>
              <a:p>
                <a:pPr algn="r" rtl="1"/>
                <a:r>
                  <a:rPr lang="fa-IR" sz="2200" b="1" dirty="0" smtClean="0">
                    <a:cs typeface="B Nazanin" panose="00000400000000000000" pitchFamily="2" charset="-78"/>
                  </a:rPr>
                  <a:t>روش اول:</a:t>
                </a:r>
              </a:p>
              <a:p>
                <a:pPr algn="r" rtl="1"/>
                <a:r>
                  <a:rPr lang="fa-IR" sz="2200" dirty="0" smtClean="0">
                    <a:cs typeface="B Nazanin" panose="00000400000000000000" pitchFamily="2" charset="-78"/>
                  </a:rPr>
                  <a:t>در </a:t>
                </a:r>
                <a:r>
                  <a:rPr lang="fa-IR" sz="2200" dirty="0" smtClean="0">
                    <a:cs typeface="B Nazanin" panose="00000400000000000000" pitchFamily="2" charset="-78"/>
                  </a:rPr>
                  <a:t>این روش چون معادله </a:t>
                </a:r>
                <a14:m>
                  <m:oMath xmlns:m="http://schemas.openxmlformats.org/officeDocument/2006/math">
                    <m:r>
                      <a:rPr lang="en-US" sz="2200" i="1">
                        <a:latin typeface="Cambria Math" panose="02040503050406030204" pitchFamily="18" charset="0"/>
                      </a:rPr>
                      <m:t>𝑀</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i="1">
                        <a:latin typeface="Cambria Math" panose="02040503050406030204" pitchFamily="18" charset="0"/>
                      </a:rPr>
                      <m:t>𝑑𝑥</m:t>
                    </m:r>
                    <m:r>
                      <a:rPr lang="en-US" sz="2200" i="1">
                        <a:latin typeface="Cambria Math" panose="02040503050406030204" pitchFamily="18" charset="0"/>
                      </a:rPr>
                      <m:t>+</m:t>
                    </m:r>
                    <m:r>
                      <a:rPr lang="en-US" sz="2200" i="1">
                        <a:latin typeface="Cambria Math" panose="02040503050406030204" pitchFamily="18" charset="0"/>
                      </a:rPr>
                      <m:t>𝑁</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i="1">
                        <a:latin typeface="Cambria Math" panose="02040503050406030204" pitchFamily="18" charset="0"/>
                      </a:rPr>
                      <m:t>𝑑𝑦</m:t>
                    </m:r>
                    <m:r>
                      <a:rPr lang="en-US" sz="2200" i="1">
                        <a:latin typeface="Cambria Math" panose="02040503050406030204" pitchFamily="18" charset="0"/>
                      </a:rPr>
                      <m:t>=</m:t>
                    </m:r>
                    <m:r>
                      <a:rPr lang="en-US" sz="2200" i="1">
                        <a:latin typeface="Cambria Math" panose="02040503050406030204" pitchFamily="18" charset="0"/>
                      </a:rPr>
                      <m:t>0</m:t>
                    </m:r>
                  </m:oMath>
                </a14:m>
                <a:r>
                  <a:rPr lang="fa-IR" sz="2200" dirty="0" smtClean="0">
                    <a:cs typeface="B Nazanin" panose="00000400000000000000" pitchFamily="2" charset="-78"/>
                  </a:rPr>
                  <a:t> کامل است پس تابع دو متغیره ای چون </a:t>
                </a:r>
                <a14:m>
                  <m:oMath xmlns:m="http://schemas.openxmlformats.org/officeDocument/2006/math">
                    <m:r>
                      <a:rPr lang="en-US" sz="2200" i="1">
                        <a:latin typeface="Cambria Math" panose="02040503050406030204" pitchFamily="18" charset="0"/>
                      </a:rPr>
                      <m:t>𝑓</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oMath>
                </a14:m>
                <a:r>
                  <a:rPr lang="fa-IR" sz="2200" dirty="0" smtClean="0">
                    <a:cs typeface="B Nazanin" panose="00000400000000000000" pitchFamily="2" charset="-78"/>
                  </a:rPr>
                  <a:t>  وجود دارد که </a:t>
                </a:r>
              </a:p>
              <a:p>
                <a:pPr algn="ctr" rtl="1"/>
                <a14:m>
                  <m:oMathPara xmlns:m="http://schemas.openxmlformats.org/officeDocument/2006/math">
                    <m:oMathParaPr>
                      <m:jc m:val="centerGroup"/>
                    </m:oMathParaPr>
                    <m:oMath xmlns:m="http://schemas.openxmlformats.org/officeDocument/2006/math">
                      <m:sSub>
                        <m:sSubPr>
                          <m:ctrlPr>
                            <a:rPr lang="fa-IR" sz="2200" i="1" smtClean="0">
                              <a:latin typeface="Cambria Math" panose="02040503050406030204" pitchFamily="18" charset="0"/>
                            </a:rPr>
                          </m:ctrlPr>
                        </m:sSubPr>
                        <m:e>
                          <m:r>
                            <a:rPr lang="en-US" sz="2200" b="0" i="1" smtClean="0">
                              <a:latin typeface="Cambria Math" panose="02040503050406030204" pitchFamily="18" charset="0"/>
                            </a:rPr>
                            <m:t>𝑓</m:t>
                          </m:r>
                        </m:e>
                        <m:sub>
                          <m:r>
                            <a:rPr lang="en-US" sz="2200" b="0" i="1" smtClean="0">
                              <a:latin typeface="Cambria Math" panose="02040503050406030204" pitchFamily="18" charset="0"/>
                            </a:rPr>
                            <m:t>𝑥</m:t>
                          </m:r>
                        </m:sub>
                      </m:sSub>
                      <m:r>
                        <a:rPr lang="en-US" sz="2200" b="0" i="1" smtClean="0">
                          <a:latin typeface="Cambria Math" panose="02040503050406030204" pitchFamily="18" charset="0"/>
                        </a:rPr>
                        <m:t>=</m:t>
                      </m:r>
                      <m:r>
                        <a:rPr lang="en-US" sz="2200" i="1">
                          <a:latin typeface="Cambria Math" panose="02040503050406030204" pitchFamily="18" charset="0"/>
                        </a:rPr>
                        <m:t>𝑀</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b="0" i="1" smtClean="0">
                          <a:latin typeface="Cambria Math" panose="02040503050406030204" pitchFamily="18" charset="0"/>
                        </a:rPr>
                        <m:t>,       </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𝑓</m:t>
                          </m:r>
                        </m:e>
                        <m:sub>
                          <m:r>
                            <a:rPr lang="en-US" sz="2200" b="0" i="1" smtClean="0">
                              <a:latin typeface="Cambria Math" panose="02040503050406030204" pitchFamily="18" charset="0"/>
                            </a:rPr>
                            <m:t>𝑦</m:t>
                          </m:r>
                        </m:sub>
                      </m:sSub>
                      <m:r>
                        <a:rPr lang="en-US" sz="2200" b="0" i="1" smtClean="0">
                          <a:latin typeface="Cambria Math" panose="02040503050406030204" pitchFamily="18" charset="0"/>
                        </a:rPr>
                        <m:t>=</m:t>
                      </m:r>
                      <m:r>
                        <a:rPr lang="en-US" sz="2200" i="1">
                          <a:latin typeface="Cambria Math" panose="02040503050406030204" pitchFamily="18" charset="0"/>
                        </a:rPr>
                        <m:t>𝑁</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oMath>
                  </m:oMathPara>
                </a14:m>
                <a:endParaRPr lang="en-US" sz="2200" b="0" dirty="0" smtClean="0">
                  <a:cs typeface="B Nazanin" panose="00000400000000000000" pitchFamily="2" charset="-78"/>
                </a:endParaRPr>
              </a:p>
              <a:p>
                <a:pPr algn="r" rtl="1"/>
                <a:r>
                  <a:rPr lang="fa-IR" sz="2200" dirty="0" smtClean="0">
                    <a:cs typeface="B Nazanin" panose="00000400000000000000" pitchFamily="2" charset="-78"/>
                  </a:rPr>
                  <a:t>اکنون با انتگرالگیری از </a:t>
                </a:r>
                <a14:m>
                  <m:oMath xmlns:m="http://schemas.openxmlformats.org/officeDocument/2006/math">
                    <m:sSub>
                      <m:sSubPr>
                        <m:ctrlPr>
                          <a:rPr lang="fa-IR" sz="2200" i="1" smtClean="0">
                            <a:latin typeface="Cambria Math" panose="02040503050406030204" pitchFamily="18" charset="0"/>
                          </a:rPr>
                        </m:ctrlPr>
                      </m:sSubPr>
                      <m:e>
                        <m:r>
                          <a:rPr lang="en-US" sz="2200" b="0" i="1" smtClean="0">
                            <a:latin typeface="Cambria Math" panose="02040503050406030204" pitchFamily="18" charset="0"/>
                          </a:rPr>
                          <m:t>𝑓</m:t>
                        </m:r>
                      </m:e>
                      <m:sub>
                        <m:r>
                          <a:rPr lang="en-US" sz="2200" b="0" i="1" smtClean="0">
                            <a:latin typeface="Cambria Math" panose="02040503050406030204" pitchFamily="18" charset="0"/>
                          </a:rPr>
                          <m:t>𝑥</m:t>
                        </m:r>
                      </m:sub>
                    </m:sSub>
                    <m:r>
                      <a:rPr lang="en-US" sz="2200" b="0" i="1" smtClean="0">
                        <a:latin typeface="Cambria Math" panose="02040503050406030204" pitchFamily="18" charset="0"/>
                      </a:rPr>
                      <m:t>=</m:t>
                    </m:r>
                    <m:r>
                      <a:rPr lang="en-US" sz="2200" i="1">
                        <a:latin typeface="Cambria Math" panose="02040503050406030204" pitchFamily="18" charset="0"/>
                      </a:rPr>
                      <m:t>𝑀</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oMath>
                </a14:m>
                <a:r>
                  <a:rPr lang="fa-IR" sz="2200" dirty="0" smtClean="0">
                    <a:cs typeface="B Nazanin" panose="00000400000000000000" pitchFamily="2" charset="-78"/>
                  </a:rPr>
                  <a:t> نسبت به </a:t>
                </a:r>
                <a14:m>
                  <m:oMath xmlns:m="http://schemas.openxmlformats.org/officeDocument/2006/math">
                    <m:r>
                      <a:rPr lang="en-US" sz="2200" b="0" i="1" smtClean="0">
                        <a:latin typeface="Cambria Math" panose="02040503050406030204" pitchFamily="18" charset="0"/>
                      </a:rPr>
                      <m:t>𝑥</m:t>
                    </m:r>
                  </m:oMath>
                </a14:m>
                <a:r>
                  <a:rPr lang="fa-IR" sz="2200" dirty="0" smtClean="0">
                    <a:cs typeface="B Nazanin" panose="00000400000000000000" pitchFamily="2" charset="-78"/>
                  </a:rPr>
                  <a:t> داریم</a:t>
                </a:r>
              </a:p>
              <a:p>
                <a:pPr algn="ctr" rtl="1"/>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𝑓</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e>
                      </m:d>
                      <m:r>
                        <a:rPr lang="en-US" sz="2200" b="0" i="1" smtClean="0">
                          <a:latin typeface="Cambria Math" panose="02040503050406030204" pitchFamily="18" charset="0"/>
                        </a:rPr>
                        <m:t>=</m:t>
                      </m:r>
                      <m:nary>
                        <m:naryPr>
                          <m:limLoc m:val="undOvr"/>
                          <m:subHide m:val="on"/>
                          <m:supHide m:val="on"/>
                          <m:ctrlPr>
                            <a:rPr lang="en-US" sz="2200" b="1" i="1">
                              <a:solidFill>
                                <a:prstClr val="black"/>
                              </a:solidFill>
                              <a:latin typeface="Cambria Math" panose="02040503050406030204" pitchFamily="18" charset="0"/>
                              <a:ea typeface="Cambria Math" panose="02040503050406030204" pitchFamily="18" charset="0"/>
                            </a:rPr>
                          </m:ctrlPr>
                        </m:naryPr>
                        <m:sub/>
                        <m:sup/>
                        <m:e>
                          <m:r>
                            <a:rPr lang="en-US" sz="2200" i="1">
                              <a:latin typeface="Cambria Math" panose="02040503050406030204" pitchFamily="18" charset="0"/>
                            </a:rPr>
                            <m:t>𝑀</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b="1" i="1">
                              <a:solidFill>
                                <a:prstClr val="black"/>
                              </a:solidFill>
                              <a:latin typeface="Cambria Math" panose="02040503050406030204" pitchFamily="18" charset="0"/>
                            </a:rPr>
                            <m:t>𝒅𝒙</m:t>
                          </m:r>
                        </m:e>
                      </m:nary>
                      <m:r>
                        <a:rPr lang="en-US" sz="2200" b="0" i="1" smtClean="0">
                          <a:solidFill>
                            <a:prstClr val="black"/>
                          </a:solidFill>
                          <a:latin typeface="Cambria Math" panose="02040503050406030204" pitchFamily="18" charset="0"/>
                        </a:rPr>
                        <m:t>=</m:t>
                      </m:r>
                      <m:r>
                        <a:rPr lang="en-US" sz="2200" b="0" i="1" smtClean="0">
                          <a:latin typeface="Cambria Math" panose="02040503050406030204" pitchFamily="18" charset="0"/>
                        </a:rPr>
                        <m:t>𝑘</m:t>
                      </m:r>
                      <m:r>
                        <a:rPr lang="en-US" sz="2200" b="0" i="1" smtClean="0">
                          <a:latin typeface="Cambria Math" panose="02040503050406030204" pitchFamily="18" charset="0"/>
                        </a:rPr>
                        <m:t>(</m:t>
                      </m:r>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r>
                        <a:rPr lang="en-US" sz="2200" b="0" i="1" smtClean="0">
                          <a:latin typeface="Cambria Math" panose="02040503050406030204" pitchFamily="18" charset="0"/>
                        </a:rPr>
                        <m:t>)+</m:t>
                      </m:r>
                      <m:r>
                        <a:rPr lang="en-US" sz="2200" b="0" i="1" smtClean="0">
                          <a:latin typeface="Cambria Math" panose="02040503050406030204" pitchFamily="18" charset="0"/>
                        </a:rPr>
                        <m:t>h</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𝑦</m:t>
                          </m:r>
                        </m:e>
                      </m:d>
                      <m:r>
                        <a:rPr lang="en-US" sz="2200" b="0" i="1" smtClean="0">
                          <a:latin typeface="Cambria Math" panose="02040503050406030204" pitchFamily="18" charset="0"/>
                        </a:rPr>
                        <m:t>           (</m:t>
                      </m:r>
                      <m:r>
                        <a:rPr lang="en-US" sz="2200" b="0" i="1" smtClean="0">
                          <a:latin typeface="Cambria Math" panose="02040503050406030204" pitchFamily="18" charset="0"/>
                        </a:rPr>
                        <m:t>2</m:t>
                      </m:r>
                      <m:r>
                        <a:rPr lang="en-US" sz="2200" b="0" i="1" smtClean="0">
                          <a:latin typeface="Cambria Math" panose="02040503050406030204" pitchFamily="18" charset="0"/>
                        </a:rPr>
                        <m:t>)</m:t>
                      </m:r>
                    </m:oMath>
                  </m:oMathPara>
                </a14:m>
                <a:endParaRPr lang="fa-IR" sz="2200" b="0" dirty="0" smtClean="0">
                  <a:cs typeface="B Nazanin" panose="00000400000000000000" pitchFamily="2" charset="-78"/>
                </a:endParaRPr>
              </a:p>
              <a:p>
                <a:pPr algn="r" rtl="1"/>
                <a:r>
                  <a:rPr lang="fa-IR" sz="2200" dirty="0" smtClean="0">
                    <a:cs typeface="B Nazanin" panose="00000400000000000000" pitchFamily="2" charset="-78"/>
                  </a:rPr>
                  <a:t>که </a:t>
                </a:r>
                <a14:m>
                  <m:oMath xmlns:m="http://schemas.openxmlformats.org/officeDocument/2006/math">
                    <m:r>
                      <a:rPr lang="en-US" sz="2200" i="1">
                        <a:latin typeface="Cambria Math" panose="02040503050406030204" pitchFamily="18" charset="0"/>
                      </a:rPr>
                      <m:t>h</m:t>
                    </m:r>
                    <m:d>
                      <m:dPr>
                        <m:ctrlPr>
                          <a:rPr lang="en-US" sz="2200" i="1">
                            <a:latin typeface="Cambria Math" panose="02040503050406030204" pitchFamily="18" charset="0"/>
                          </a:rPr>
                        </m:ctrlPr>
                      </m:dPr>
                      <m:e>
                        <m:r>
                          <a:rPr lang="en-US" sz="2200" i="1">
                            <a:latin typeface="Cambria Math" panose="02040503050406030204" pitchFamily="18" charset="0"/>
                          </a:rPr>
                          <m:t>𝑦</m:t>
                        </m:r>
                      </m:e>
                    </m:d>
                  </m:oMath>
                </a14:m>
                <a:r>
                  <a:rPr lang="fa-IR" sz="2200" dirty="0" smtClean="0">
                    <a:cs typeface="B Nazanin" panose="00000400000000000000" pitchFamily="2" charset="-78"/>
                  </a:rPr>
                  <a:t> </a:t>
                </a:r>
                <a:r>
                  <a:rPr lang="fa-IR" sz="2200" b="1" dirty="0" smtClean="0"/>
                  <a:t>ثابت </a:t>
                </a:r>
                <a:r>
                  <a:rPr lang="fa-IR" sz="2200" dirty="0" smtClean="0">
                    <a:cs typeface="B Nazanin" panose="00000400000000000000" pitchFamily="2" charset="-78"/>
                  </a:rPr>
                  <a:t>انتگرالگیری می باشد.</a:t>
                </a:r>
                <a:r>
                  <a:rPr lang="fa-IR" sz="2200" b="1" dirty="0" smtClean="0"/>
                  <a:t> </a:t>
                </a:r>
                <a:r>
                  <a:rPr lang="fa-IR" sz="2200" dirty="0" smtClean="0">
                    <a:cs typeface="B Nazanin" panose="00000400000000000000" pitchFamily="2" charset="-78"/>
                  </a:rPr>
                  <a:t>اگر در رابطه </a:t>
                </a:r>
                <a:r>
                  <a:rPr lang="fa-IR" sz="2200" dirty="0">
                    <a:cs typeface="B Nazanin" panose="00000400000000000000" pitchFamily="2" charset="-78"/>
                  </a:rPr>
                  <a:t>(۲) از</a:t>
                </a:r>
                <a14:m>
                  <m:oMath xmlns:m="http://schemas.openxmlformats.org/officeDocument/2006/math">
                    <m:r>
                      <a:rPr lang="en-US" sz="2200" i="1">
                        <a:latin typeface="Cambria Math" panose="02040503050406030204" pitchFamily="18" charset="0"/>
                      </a:rPr>
                      <m:t>𝑓</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oMath>
                </a14:m>
                <a:r>
                  <a:rPr lang="en-US" sz="2200" dirty="0" smtClean="0">
                    <a:cs typeface="B Nazanin" panose="00000400000000000000" pitchFamily="2" charset="-78"/>
                  </a:rPr>
                  <a:t> </a:t>
                </a:r>
                <a:r>
                  <a:rPr lang="fa-IR" sz="2200" dirty="0" smtClean="0">
                    <a:cs typeface="B Nazanin" panose="00000400000000000000" pitchFamily="2" charset="-78"/>
                  </a:rPr>
                  <a:t> نسبت به  </a:t>
                </a:r>
                <a14:m>
                  <m:oMath xmlns:m="http://schemas.openxmlformats.org/officeDocument/2006/math">
                    <m:r>
                      <a:rPr lang="en-US" sz="2200" b="0" i="1" smtClean="0">
                        <a:latin typeface="Cambria Math" panose="02040503050406030204" pitchFamily="18" charset="0"/>
                      </a:rPr>
                      <m:t>𝑦</m:t>
                    </m:r>
                  </m:oMath>
                </a14:m>
                <a:r>
                  <a:rPr lang="fa-IR" sz="2200" dirty="0" smtClean="0">
                    <a:cs typeface="B Nazanin" panose="00000400000000000000" pitchFamily="2" charset="-78"/>
                  </a:rPr>
                  <a:t>  مشتق بگیریم و با  </a:t>
                </a:r>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𝑓</m:t>
                        </m:r>
                      </m:e>
                      <m:sub>
                        <m:r>
                          <a:rPr lang="en-US" sz="2200" i="1">
                            <a:latin typeface="Cambria Math" panose="02040503050406030204" pitchFamily="18" charset="0"/>
                          </a:rPr>
                          <m:t>𝑦</m:t>
                        </m:r>
                      </m:sub>
                    </m:sSub>
                    <m:r>
                      <a:rPr lang="en-US" sz="2200" i="1">
                        <a:latin typeface="Cambria Math" panose="02040503050406030204" pitchFamily="18" charset="0"/>
                      </a:rPr>
                      <m:t>=</m:t>
                    </m:r>
                    <m:r>
                      <a:rPr lang="en-US" sz="2200" i="1">
                        <a:latin typeface="Cambria Math" panose="02040503050406030204" pitchFamily="18" charset="0"/>
                      </a:rPr>
                      <m:t>𝑁</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oMath>
                </a14:m>
                <a:r>
                  <a:rPr lang="fa-IR" sz="2200" dirty="0" smtClean="0">
                    <a:cs typeface="B Nazanin" panose="00000400000000000000" pitchFamily="2" charset="-78"/>
                  </a:rPr>
                  <a:t> برابر قرار دهیم   </a:t>
                </a:r>
                <a14:m>
                  <m:oMath xmlns:m="http://schemas.openxmlformats.org/officeDocument/2006/math">
                    <m:r>
                      <a:rPr lang="en-US" sz="2200" b="0" i="1" smtClean="0">
                        <a:latin typeface="Cambria Math" panose="02040503050406030204" pitchFamily="18" charset="0"/>
                      </a:rPr>
                      <m:t>h</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𝑦</m:t>
                        </m:r>
                      </m:e>
                    </m:d>
                  </m:oMath>
                </a14:m>
                <a:r>
                  <a:rPr lang="fa-IR" sz="2200" dirty="0" smtClean="0">
                    <a:cs typeface="B Nazanin" panose="00000400000000000000" pitchFamily="2" charset="-78"/>
                  </a:rPr>
                  <a:t> به دست می آید که با جایگذاری آن  در  (۲)   تابع </a:t>
                </a:r>
                <a14:m>
                  <m:oMath xmlns:m="http://schemas.openxmlformats.org/officeDocument/2006/math">
                    <m:r>
                      <a:rPr lang="en-US" sz="2200" b="0" i="1" smtClean="0">
                        <a:latin typeface="Cambria Math" panose="02040503050406030204" pitchFamily="18" charset="0"/>
                      </a:rPr>
                      <m:t>𝑓</m:t>
                    </m:r>
                  </m:oMath>
                </a14:m>
                <a:r>
                  <a:rPr lang="fa-IR" sz="2200" dirty="0" smtClean="0">
                    <a:cs typeface="B Nazanin" panose="00000400000000000000" pitchFamily="2" charset="-78"/>
                  </a:rPr>
                  <a:t>  به دست می آید و در نهایت  </a:t>
                </a:r>
                <a14:m>
                  <m:oMath xmlns:m="http://schemas.openxmlformats.org/officeDocument/2006/math">
                    <m:r>
                      <a:rPr lang="en-US" sz="2200" b="0" i="1" smtClean="0">
                        <a:latin typeface="Cambria Math" panose="02040503050406030204" pitchFamily="18" charset="0"/>
                      </a:rPr>
                      <m:t>𝑓</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e>
                    </m:d>
                    <m:r>
                      <a:rPr lang="en-US" sz="2200" b="0" i="1" smtClean="0">
                        <a:latin typeface="Cambria Math" panose="02040503050406030204" pitchFamily="18" charset="0"/>
                      </a:rPr>
                      <m:t>=</m:t>
                    </m:r>
                    <m:r>
                      <a:rPr lang="en-US" sz="2200" b="0" i="1" smtClean="0">
                        <a:latin typeface="Cambria Math" panose="02040503050406030204" pitchFamily="18" charset="0"/>
                      </a:rPr>
                      <m:t>𝐶</m:t>
                    </m:r>
                  </m:oMath>
                </a14:m>
                <a:r>
                  <a:rPr lang="fa-IR" sz="2200" dirty="0" smtClean="0">
                    <a:cs typeface="B Nazanin" panose="00000400000000000000" pitchFamily="2" charset="-78"/>
                  </a:rPr>
                  <a:t>   جواب معادله خواهد بود.</a:t>
                </a:r>
              </a:p>
              <a:p>
                <a:pPr algn="r" rtl="1"/>
                <a:endParaRPr lang="fa-IR" sz="2200" dirty="0" smtClean="0">
                  <a:cs typeface="B Nazanin" panose="00000400000000000000" pitchFamily="2" charset="-78"/>
                </a:endParaRPr>
              </a:p>
              <a:p>
                <a:pPr algn="r" rtl="1"/>
                <a:endParaRPr lang="fa-IR" sz="2200" dirty="0">
                  <a:cs typeface="B Nazanin" panose="00000400000000000000" pitchFamily="2" charset="-78"/>
                </a:endParaRPr>
              </a:p>
              <a:p>
                <a:pPr algn="r" rtl="1"/>
                <a:r>
                  <a:rPr lang="fa-IR" sz="2200" dirty="0" smtClean="0">
                    <a:cs typeface="B Nazanin" panose="00000400000000000000" pitchFamily="2" charset="-78"/>
                  </a:rPr>
                  <a:t>اگر از </a:t>
                </a:r>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𝑓</m:t>
                        </m:r>
                      </m:e>
                      <m:sub>
                        <m:r>
                          <a:rPr lang="en-US" sz="2200" i="1">
                            <a:latin typeface="Cambria Math" panose="02040503050406030204" pitchFamily="18" charset="0"/>
                          </a:rPr>
                          <m:t>𝑦</m:t>
                        </m:r>
                      </m:sub>
                    </m:sSub>
                    <m:r>
                      <a:rPr lang="en-US" sz="2200" i="1">
                        <a:latin typeface="Cambria Math" panose="02040503050406030204" pitchFamily="18" charset="0"/>
                      </a:rPr>
                      <m:t>=</m:t>
                    </m:r>
                    <m:r>
                      <a:rPr lang="en-US" sz="2200" i="1">
                        <a:latin typeface="Cambria Math" panose="02040503050406030204" pitchFamily="18" charset="0"/>
                      </a:rPr>
                      <m:t>𝑁</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oMath>
                </a14:m>
                <a:r>
                  <a:rPr lang="fa-IR" sz="2200" dirty="0" smtClean="0">
                    <a:cs typeface="B Nazanin" panose="00000400000000000000" pitchFamily="2" charset="-78"/>
                  </a:rPr>
                  <a:t> نسبت به </a:t>
                </a:r>
                <a14:m>
                  <m:oMath xmlns:m="http://schemas.openxmlformats.org/officeDocument/2006/math">
                    <m:r>
                      <a:rPr lang="en-US" sz="2200" i="1">
                        <a:latin typeface="Cambria Math" panose="02040503050406030204" pitchFamily="18" charset="0"/>
                      </a:rPr>
                      <m:t>𝑥</m:t>
                    </m:r>
                  </m:oMath>
                </a14:m>
                <a:r>
                  <a:rPr lang="fa-IR" sz="2200" dirty="0" smtClean="0">
                    <a:cs typeface="B Nazanin" panose="00000400000000000000" pitchFamily="2" charset="-78"/>
                  </a:rPr>
                  <a:t> انتیگرال بگیریم انگاه داریم</a:t>
                </a:r>
              </a:p>
              <a:p>
                <a:pPr algn="r" rtl="1"/>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𝑓</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i="1">
                          <a:latin typeface="Cambria Math" panose="02040503050406030204" pitchFamily="18" charset="0"/>
                        </a:rPr>
                        <m:t>=</m:t>
                      </m:r>
                      <m:nary>
                        <m:naryPr>
                          <m:limLoc m:val="undOvr"/>
                          <m:subHide m:val="on"/>
                          <m:supHide m:val="on"/>
                          <m:ctrlPr>
                            <a:rPr lang="en-US" sz="2200" b="1" i="1">
                              <a:solidFill>
                                <a:prstClr val="black"/>
                              </a:solidFill>
                              <a:latin typeface="Cambria Math" panose="02040503050406030204" pitchFamily="18" charset="0"/>
                              <a:ea typeface="Cambria Math" panose="02040503050406030204" pitchFamily="18" charset="0"/>
                            </a:rPr>
                          </m:ctrlPr>
                        </m:naryPr>
                        <m:sub/>
                        <m:sup/>
                        <m:e>
                          <m:r>
                            <a:rPr lang="en-US" sz="2200" b="0" i="1" smtClean="0">
                              <a:latin typeface="Cambria Math" panose="02040503050406030204" pitchFamily="18" charset="0"/>
                            </a:rPr>
                            <m:t>𝑁</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b="1" i="1">
                              <a:solidFill>
                                <a:prstClr val="black"/>
                              </a:solidFill>
                              <a:latin typeface="Cambria Math" panose="02040503050406030204" pitchFamily="18" charset="0"/>
                            </a:rPr>
                            <m:t>𝒅</m:t>
                          </m:r>
                          <m:r>
                            <a:rPr lang="en-US" sz="2200" b="1" i="1" smtClean="0">
                              <a:solidFill>
                                <a:prstClr val="black"/>
                              </a:solidFill>
                              <a:latin typeface="Cambria Math" panose="02040503050406030204" pitchFamily="18" charset="0"/>
                            </a:rPr>
                            <m:t>𝒚</m:t>
                          </m:r>
                        </m:e>
                      </m:nary>
                      <m:r>
                        <a:rPr lang="en-US" sz="2200" i="1">
                          <a:solidFill>
                            <a:prstClr val="black"/>
                          </a:solidFill>
                          <a:latin typeface="Cambria Math" panose="02040503050406030204" pitchFamily="18" charset="0"/>
                        </a:rPr>
                        <m:t>=</m:t>
                      </m:r>
                      <m:r>
                        <a:rPr lang="en-US" sz="2200" i="1">
                          <a:latin typeface="Cambria Math" panose="02040503050406030204" pitchFamily="18" charset="0"/>
                        </a:rPr>
                        <m:t>𝑘</m:t>
                      </m:r>
                      <m:r>
                        <a:rPr lang="en-US" sz="2200" i="1">
                          <a:latin typeface="Cambria Math" panose="02040503050406030204" pitchFamily="18" charset="0"/>
                        </a:rPr>
                        <m:t>(</m:t>
                      </m:r>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r>
                        <a:rPr lang="en-US" sz="2200" i="1">
                          <a:latin typeface="Cambria Math" panose="02040503050406030204" pitchFamily="18" charset="0"/>
                        </a:rPr>
                        <m:t>)+</m:t>
                      </m:r>
                      <m:r>
                        <a:rPr lang="en-US" sz="2200" i="1">
                          <a:latin typeface="Cambria Math" panose="02040503050406030204" pitchFamily="18" charset="0"/>
                        </a:rPr>
                        <m:t>h</m:t>
                      </m:r>
                      <m:d>
                        <m:dPr>
                          <m:ctrlPr>
                            <a:rPr lang="en-US" sz="2200" i="1">
                              <a:latin typeface="Cambria Math" panose="02040503050406030204" pitchFamily="18" charset="0"/>
                            </a:rPr>
                          </m:ctrlPr>
                        </m:dPr>
                        <m:e>
                          <m:r>
                            <a:rPr lang="en-US" sz="2200" b="0" i="1" smtClean="0">
                              <a:latin typeface="Cambria Math" panose="02040503050406030204" pitchFamily="18" charset="0"/>
                            </a:rPr>
                            <m:t>𝑥</m:t>
                          </m:r>
                        </m:e>
                      </m:d>
                      <m:r>
                        <a:rPr lang="en-US" sz="2200" i="1">
                          <a:latin typeface="Cambria Math" panose="02040503050406030204" pitchFamily="18" charset="0"/>
                        </a:rPr>
                        <m:t>           (</m:t>
                      </m:r>
                      <m:r>
                        <a:rPr lang="en-US" sz="2200" b="0" i="1" smtClean="0">
                          <a:latin typeface="Cambria Math" panose="02040503050406030204" pitchFamily="18" charset="0"/>
                        </a:rPr>
                        <m:t>3</m:t>
                      </m:r>
                      <m:r>
                        <a:rPr lang="en-US" sz="2200" i="1">
                          <a:latin typeface="Cambria Math" panose="02040503050406030204" pitchFamily="18" charset="0"/>
                        </a:rPr>
                        <m:t>)</m:t>
                      </m:r>
                    </m:oMath>
                  </m:oMathPara>
                </a14:m>
                <a:endParaRPr lang="fa-IR" sz="2200" dirty="0" smtClean="0">
                  <a:cs typeface="B Nazanin" panose="00000400000000000000" pitchFamily="2" charset="-78"/>
                </a:endParaRPr>
              </a:p>
              <a:p>
                <a:pPr algn="r" rtl="1"/>
                <a:r>
                  <a:rPr lang="fa-IR" sz="2200" dirty="0">
                    <a:cs typeface="B Nazanin" panose="00000400000000000000" pitchFamily="2" charset="-78"/>
                  </a:rPr>
                  <a:t>که </a:t>
                </a:r>
                <a14:m>
                  <m:oMath xmlns:m="http://schemas.openxmlformats.org/officeDocument/2006/math">
                    <m:r>
                      <a:rPr lang="en-US" sz="2200" i="1">
                        <a:latin typeface="Cambria Math" panose="02040503050406030204" pitchFamily="18" charset="0"/>
                      </a:rPr>
                      <m:t>h</m:t>
                    </m:r>
                    <m:d>
                      <m:dPr>
                        <m:ctrlPr>
                          <a:rPr lang="en-US" sz="2200" i="1">
                            <a:latin typeface="Cambria Math" panose="02040503050406030204" pitchFamily="18" charset="0"/>
                          </a:rPr>
                        </m:ctrlPr>
                      </m:dPr>
                      <m:e>
                        <m:r>
                          <a:rPr lang="en-US" sz="2200" b="0" i="1" smtClean="0">
                            <a:latin typeface="Cambria Math" panose="02040503050406030204" pitchFamily="18" charset="0"/>
                          </a:rPr>
                          <m:t>𝑥</m:t>
                        </m:r>
                      </m:e>
                    </m:d>
                  </m:oMath>
                </a14:m>
                <a:r>
                  <a:rPr lang="fa-IR" sz="2200" dirty="0">
                    <a:cs typeface="B Nazanin" panose="00000400000000000000" pitchFamily="2" charset="-78"/>
                  </a:rPr>
                  <a:t> </a:t>
                </a:r>
                <a:r>
                  <a:rPr lang="fa-IR" sz="2200" b="1" dirty="0"/>
                  <a:t>ثابت </a:t>
                </a:r>
                <a:r>
                  <a:rPr lang="fa-IR" sz="2200" dirty="0">
                    <a:cs typeface="B Nazanin" panose="00000400000000000000" pitchFamily="2" charset="-78"/>
                  </a:rPr>
                  <a:t>انتگرالگیری می </a:t>
                </a:r>
                <a:r>
                  <a:rPr lang="fa-IR" sz="2200" dirty="0" smtClean="0">
                    <a:cs typeface="B Nazanin" panose="00000400000000000000" pitchFamily="2" charset="-78"/>
                  </a:rPr>
                  <a:t>باشد.</a:t>
                </a:r>
                <a:r>
                  <a:rPr lang="fa-IR" sz="2200" b="1" dirty="0" smtClean="0"/>
                  <a:t> </a:t>
                </a:r>
                <a:r>
                  <a:rPr lang="fa-IR" sz="2200" dirty="0">
                    <a:cs typeface="B Nazanin" panose="00000400000000000000" pitchFamily="2" charset="-78"/>
                  </a:rPr>
                  <a:t>اگر در رابطه </a:t>
                </a:r>
                <a:r>
                  <a:rPr lang="fa-IR" sz="2200" dirty="0" smtClean="0">
                    <a:cs typeface="B Nazanin" panose="00000400000000000000" pitchFamily="2" charset="-78"/>
                  </a:rPr>
                  <a:t>(3) </a:t>
                </a:r>
                <a:r>
                  <a:rPr lang="fa-IR" sz="2200" dirty="0">
                    <a:cs typeface="B Nazanin" panose="00000400000000000000" pitchFamily="2" charset="-78"/>
                  </a:rPr>
                  <a:t>از </a:t>
                </a:r>
                <a14:m>
                  <m:oMath xmlns:m="http://schemas.openxmlformats.org/officeDocument/2006/math">
                    <m:r>
                      <a:rPr lang="en-US" sz="2200" i="1">
                        <a:latin typeface="Cambria Math" panose="02040503050406030204" pitchFamily="18" charset="0"/>
                      </a:rPr>
                      <m:t>𝑓</m:t>
                    </m:r>
                  </m:oMath>
                </a14:m>
                <a:r>
                  <a:rPr lang="fa-IR" sz="2200" dirty="0">
                    <a:cs typeface="B Nazanin" panose="00000400000000000000" pitchFamily="2" charset="-78"/>
                  </a:rPr>
                  <a:t> نسبت </a:t>
                </a:r>
                <a:r>
                  <a:rPr lang="fa-IR" sz="2200" dirty="0" smtClean="0">
                    <a:cs typeface="B Nazanin" panose="00000400000000000000" pitchFamily="2" charset="-78"/>
                  </a:rPr>
                  <a:t>به </a:t>
                </a:r>
                <a14:m>
                  <m:oMath xmlns:m="http://schemas.openxmlformats.org/officeDocument/2006/math">
                    <m:r>
                      <a:rPr lang="en-US" sz="2200" i="1">
                        <a:latin typeface="Cambria Math" panose="02040503050406030204" pitchFamily="18" charset="0"/>
                      </a:rPr>
                      <m:t>𝑥</m:t>
                    </m:r>
                  </m:oMath>
                </a14:m>
                <a:r>
                  <a:rPr lang="fa-IR" sz="2200" dirty="0" smtClean="0">
                    <a:cs typeface="B Nazanin" panose="00000400000000000000" pitchFamily="2" charset="-78"/>
                  </a:rPr>
                  <a:t>  </a:t>
                </a:r>
                <a:r>
                  <a:rPr lang="fa-IR" sz="2200" dirty="0">
                    <a:cs typeface="B Nazanin" panose="00000400000000000000" pitchFamily="2" charset="-78"/>
                  </a:rPr>
                  <a:t>مشتق بگیریم و با  </a:t>
                </a:r>
                <a14:m>
                  <m:oMath xmlns:m="http://schemas.openxmlformats.org/officeDocument/2006/math">
                    <m:sSub>
                      <m:sSubPr>
                        <m:ctrlPr>
                          <a:rPr lang="fa-IR" sz="2200" i="1">
                            <a:latin typeface="Cambria Math" panose="02040503050406030204" pitchFamily="18" charset="0"/>
                          </a:rPr>
                        </m:ctrlPr>
                      </m:sSubPr>
                      <m:e>
                        <m:r>
                          <a:rPr lang="en-US" sz="2200" i="1">
                            <a:latin typeface="Cambria Math" panose="02040503050406030204" pitchFamily="18" charset="0"/>
                          </a:rPr>
                          <m:t>𝑓</m:t>
                        </m:r>
                      </m:e>
                      <m:sub>
                        <m:r>
                          <a:rPr lang="en-US" sz="2200" i="1">
                            <a:latin typeface="Cambria Math" panose="02040503050406030204" pitchFamily="18" charset="0"/>
                          </a:rPr>
                          <m:t>𝑥</m:t>
                        </m:r>
                      </m:sub>
                    </m:sSub>
                    <m:r>
                      <a:rPr lang="en-US" sz="2200" i="1">
                        <a:latin typeface="Cambria Math" panose="02040503050406030204" pitchFamily="18" charset="0"/>
                      </a:rPr>
                      <m:t>=</m:t>
                    </m:r>
                    <m:r>
                      <a:rPr lang="en-US" sz="2200" i="1">
                        <a:latin typeface="Cambria Math" panose="02040503050406030204" pitchFamily="18" charset="0"/>
                      </a:rPr>
                      <m:t>𝑀</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oMath>
                </a14:m>
                <a:r>
                  <a:rPr lang="fa-IR" sz="2200" dirty="0" smtClean="0">
                    <a:cs typeface="B Nazanin" panose="00000400000000000000" pitchFamily="2" charset="-78"/>
                  </a:rPr>
                  <a:t> برابر </a:t>
                </a:r>
                <a:r>
                  <a:rPr lang="fa-IR" sz="2200" dirty="0">
                    <a:cs typeface="B Nazanin" panose="00000400000000000000" pitchFamily="2" charset="-78"/>
                  </a:rPr>
                  <a:t>قرار دهیم   </a:t>
                </a:r>
                <a14:m>
                  <m:oMath xmlns:m="http://schemas.openxmlformats.org/officeDocument/2006/math">
                    <m:r>
                      <a:rPr lang="en-US" sz="2200" i="1">
                        <a:latin typeface="Cambria Math" panose="02040503050406030204" pitchFamily="18" charset="0"/>
                      </a:rPr>
                      <m:t>h</m:t>
                    </m:r>
                    <m:d>
                      <m:dPr>
                        <m:ctrlPr>
                          <a:rPr lang="en-US" sz="2200" i="1">
                            <a:latin typeface="Cambria Math" panose="02040503050406030204" pitchFamily="18" charset="0"/>
                          </a:rPr>
                        </m:ctrlPr>
                      </m:dPr>
                      <m:e>
                        <m:r>
                          <a:rPr lang="en-US" sz="2200" b="0" i="1" smtClean="0">
                            <a:latin typeface="Cambria Math" panose="02040503050406030204" pitchFamily="18" charset="0"/>
                          </a:rPr>
                          <m:t>𝑥</m:t>
                        </m:r>
                      </m:e>
                    </m:d>
                  </m:oMath>
                </a14:m>
                <a:r>
                  <a:rPr lang="fa-IR" sz="2200" dirty="0">
                    <a:cs typeface="B Nazanin" panose="00000400000000000000" pitchFamily="2" charset="-78"/>
                  </a:rPr>
                  <a:t> به دست می آید که با جایگذاری آن  در  </a:t>
                </a:r>
                <a:r>
                  <a:rPr lang="fa-IR" sz="2200" dirty="0" smtClean="0">
                    <a:cs typeface="B Nazanin" panose="00000400000000000000" pitchFamily="2" charset="-78"/>
                  </a:rPr>
                  <a:t>(3)   </a:t>
                </a:r>
                <a:r>
                  <a:rPr lang="fa-IR" sz="2200" dirty="0">
                    <a:cs typeface="B Nazanin" panose="00000400000000000000" pitchFamily="2" charset="-78"/>
                  </a:rPr>
                  <a:t>تابع </a:t>
                </a:r>
                <a14:m>
                  <m:oMath xmlns:m="http://schemas.openxmlformats.org/officeDocument/2006/math">
                    <m:r>
                      <a:rPr lang="en-US" sz="2200" i="1">
                        <a:latin typeface="Cambria Math" panose="02040503050406030204" pitchFamily="18" charset="0"/>
                      </a:rPr>
                      <m:t>𝑓</m:t>
                    </m:r>
                  </m:oMath>
                </a14:m>
                <a:r>
                  <a:rPr lang="fa-IR" sz="2200" dirty="0">
                    <a:cs typeface="B Nazanin" panose="00000400000000000000" pitchFamily="2" charset="-78"/>
                  </a:rPr>
                  <a:t>  به دست می آید و در نهایت  </a:t>
                </a:r>
                <a14:m>
                  <m:oMath xmlns:m="http://schemas.openxmlformats.org/officeDocument/2006/math">
                    <m:r>
                      <a:rPr lang="en-US" sz="2200" i="1">
                        <a:latin typeface="Cambria Math" panose="02040503050406030204" pitchFamily="18" charset="0"/>
                      </a:rPr>
                      <m:t>𝑓</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i="1">
                        <a:latin typeface="Cambria Math" panose="02040503050406030204" pitchFamily="18" charset="0"/>
                      </a:rPr>
                      <m:t>=</m:t>
                    </m:r>
                    <m:r>
                      <a:rPr lang="en-US" sz="2200" i="1">
                        <a:latin typeface="Cambria Math" panose="02040503050406030204" pitchFamily="18" charset="0"/>
                      </a:rPr>
                      <m:t>𝐶</m:t>
                    </m:r>
                  </m:oMath>
                </a14:m>
                <a:r>
                  <a:rPr lang="fa-IR" sz="2200" dirty="0">
                    <a:cs typeface="B Nazanin" panose="00000400000000000000" pitchFamily="2" charset="-78"/>
                  </a:rPr>
                  <a:t>   جواب معادله خواهد بود.</a:t>
                </a:r>
              </a:p>
              <a:p>
                <a:pPr algn="r" rtl="1"/>
                <a:endParaRPr lang="fa-IR" sz="2200" dirty="0">
                  <a:cs typeface="B Nazanin" panose="00000400000000000000" pitchFamily="2" charset="-78"/>
                </a:endParaRPr>
              </a:p>
              <a:p>
                <a:pPr algn="r" rtl="1"/>
                <a:endParaRPr lang="fa-IR" sz="2200" dirty="0" smtClean="0">
                  <a:cs typeface="B Nazanin" panose="00000400000000000000" pitchFamily="2" charset="-78"/>
                </a:endParaRPr>
              </a:p>
              <a:p>
                <a:pPr algn="r" rtl="1"/>
                <a:endParaRPr lang="fa-IR" sz="2200" dirty="0"/>
              </a:p>
              <a:p>
                <a:pPr algn="r" rtl="1"/>
                <a:r>
                  <a:rPr lang="fa-IR" sz="2200" b="1" dirty="0" smtClean="0"/>
                  <a:t>مثال:</a:t>
                </a:r>
                <a:endParaRPr lang="fa-IR" sz="2200" b="1" dirty="0"/>
              </a:p>
            </p:txBody>
          </p:sp>
        </mc:Choice>
        <mc:Fallback>
          <p:sp>
            <p:nvSpPr>
              <p:cNvPr id="2" name="TextBox 1"/>
              <p:cNvSpPr txBox="1">
                <a:spLocks noRot="1" noChangeAspect="1" noMove="1" noResize="1" noEditPoints="1" noAdjustHandles="1" noChangeArrowheads="1" noChangeShapeType="1" noTextEdit="1"/>
              </p:cNvSpPr>
              <p:nvPr/>
            </p:nvSpPr>
            <p:spPr>
              <a:xfrm>
                <a:off x="0" y="0"/>
                <a:ext cx="12192000" cy="7365350"/>
              </a:xfrm>
              <a:prstGeom prst="rect">
                <a:avLst/>
              </a:prstGeom>
              <a:blipFill rotWithShape="0">
                <a:blip r:embed="rId2"/>
                <a:stretch>
                  <a:fillRect l="-1050" t="-579" r="-650" b="-745"/>
                </a:stretch>
              </a:blipFill>
            </p:spPr>
            <p:txBody>
              <a:bodyPr/>
              <a:lstStyle/>
              <a:p>
                <a:r>
                  <a:rPr lang="fa-IR">
                    <a:noFill/>
                  </a:rPr>
                  <a:t> </a:t>
                </a:r>
              </a:p>
            </p:txBody>
          </p:sp>
        </mc:Fallback>
      </mc:AlternateContent>
    </p:spTree>
    <p:extLst>
      <p:ext uri="{BB962C8B-B14F-4D97-AF65-F5344CB8AC3E}">
        <p14:creationId xmlns:p14="http://schemas.microsoft.com/office/powerpoint/2010/main" val="9914676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p:cNvSpPr txBox="1"/>
              <p:nvPr/>
            </p:nvSpPr>
            <p:spPr>
              <a:xfrm>
                <a:off x="0" y="0"/>
                <a:ext cx="12192000" cy="6030754"/>
              </a:xfrm>
              <a:prstGeom prst="rect">
                <a:avLst/>
              </a:prstGeom>
              <a:noFill/>
            </p:spPr>
            <p:txBody>
              <a:bodyPr wrap="square" rtlCol="1">
                <a:spAutoFit/>
              </a:bodyPr>
              <a:lstStyle/>
              <a:p>
                <a:pPr algn="r" rtl="1"/>
                <a:r>
                  <a:rPr lang="fa-IR" sz="2400" b="1" dirty="0" smtClean="0"/>
                  <a:t>مثال: معادله دیفرانسیل </a:t>
                </a:r>
                <a14:m>
                  <m:oMath xmlns:m="http://schemas.openxmlformats.org/officeDocument/2006/math">
                    <m:d>
                      <m:dPr>
                        <m:ctrlPr>
                          <a:rPr lang="en-US" sz="2400" b="1" i="1">
                            <a:solidFill>
                              <a:prstClr val="black"/>
                            </a:solidFill>
                            <a:latin typeface="Cambria Math" panose="02040503050406030204" pitchFamily="18" charset="0"/>
                          </a:rPr>
                        </m:ctrlPr>
                      </m:dPr>
                      <m:e>
                        <m:sSup>
                          <m:sSupPr>
                            <m:ctrlPr>
                              <a:rPr lang="en-US" sz="2400" b="1" i="1">
                                <a:solidFill>
                                  <a:prstClr val="black"/>
                                </a:solidFill>
                                <a:latin typeface="Cambria Math" panose="02040503050406030204" pitchFamily="18" charset="0"/>
                              </a:rPr>
                            </m:ctrlPr>
                          </m:sSupPr>
                          <m:e>
                            <m:r>
                              <a:rPr lang="en-US" sz="2400" b="1" i="1" smtClean="0">
                                <a:solidFill>
                                  <a:prstClr val="black"/>
                                </a:solidFill>
                                <a:latin typeface="Cambria Math" panose="02040503050406030204" pitchFamily="18" charset="0"/>
                              </a:rPr>
                              <m:t>𝟐</m:t>
                            </m:r>
                            <m:r>
                              <a:rPr lang="en-US" sz="2400" b="1" i="1" smtClean="0">
                                <a:solidFill>
                                  <a:prstClr val="black"/>
                                </a:solidFill>
                                <a:latin typeface="Cambria Math" panose="02040503050406030204" pitchFamily="18" charset="0"/>
                              </a:rPr>
                              <m:t>𝒚</m:t>
                            </m:r>
                          </m:e>
                          <m:sup>
                            <m:r>
                              <a:rPr lang="en-US" sz="2400" b="1" i="1">
                                <a:solidFill>
                                  <a:prstClr val="black"/>
                                </a:solidFill>
                                <a:latin typeface="Cambria Math" panose="02040503050406030204" pitchFamily="18" charset="0"/>
                              </a:rPr>
                              <m:t>𝟐</m:t>
                            </m:r>
                          </m:sup>
                        </m:sSup>
                        <m:r>
                          <a:rPr lang="en-US" sz="2400" b="1" i="1" smtClean="0">
                            <a:solidFill>
                              <a:prstClr val="black"/>
                            </a:solidFill>
                            <a:latin typeface="Cambria Math" panose="02040503050406030204" pitchFamily="18" charset="0"/>
                          </a:rPr>
                          <m:t>−</m:t>
                        </m:r>
                        <m:r>
                          <a:rPr lang="en-US" sz="2400" b="1" i="1" smtClean="0">
                            <a:solidFill>
                              <a:prstClr val="black"/>
                            </a:solidFill>
                            <a:latin typeface="Cambria Math" panose="02040503050406030204" pitchFamily="18" charset="0"/>
                          </a:rPr>
                          <m:t>𝟒</m:t>
                        </m:r>
                        <m:r>
                          <a:rPr lang="en-US" sz="2400" b="1" i="1" smtClean="0">
                            <a:solidFill>
                              <a:prstClr val="black"/>
                            </a:solidFill>
                            <a:latin typeface="Cambria Math" panose="02040503050406030204" pitchFamily="18" charset="0"/>
                          </a:rPr>
                          <m:t>𝒙</m:t>
                        </m:r>
                        <m:r>
                          <a:rPr lang="en-US" sz="2400" b="1" i="1" smtClean="0">
                            <a:solidFill>
                              <a:prstClr val="black"/>
                            </a:solidFill>
                            <a:latin typeface="Cambria Math" panose="02040503050406030204" pitchFamily="18" charset="0"/>
                          </a:rPr>
                          <m:t>+</m:t>
                        </m:r>
                        <m:r>
                          <a:rPr lang="en-US" sz="2400" b="1" i="1" smtClean="0">
                            <a:solidFill>
                              <a:prstClr val="black"/>
                            </a:solidFill>
                            <a:latin typeface="Cambria Math" panose="02040503050406030204" pitchFamily="18" charset="0"/>
                          </a:rPr>
                          <m:t>𝟓</m:t>
                        </m:r>
                      </m:e>
                    </m:d>
                    <m:r>
                      <a:rPr lang="en-US" sz="2400" b="1" i="1" smtClean="0">
                        <a:solidFill>
                          <a:prstClr val="black"/>
                        </a:solidFill>
                        <a:latin typeface="Cambria Math" panose="02040503050406030204" pitchFamily="18" charset="0"/>
                      </a:rPr>
                      <m:t>𝒅𝒙</m:t>
                    </m:r>
                    <m:r>
                      <a:rPr lang="en-US" sz="2400" b="1" i="1" smtClean="0">
                        <a:solidFill>
                          <a:prstClr val="black"/>
                        </a:solidFill>
                        <a:latin typeface="Cambria Math" panose="02040503050406030204" pitchFamily="18" charset="0"/>
                      </a:rPr>
                      <m:t>+</m:t>
                    </m:r>
                    <m:d>
                      <m:dPr>
                        <m:ctrlPr>
                          <a:rPr lang="en-US" sz="2400" b="1" i="1">
                            <a:solidFill>
                              <a:prstClr val="black"/>
                            </a:solidFill>
                            <a:latin typeface="Cambria Math" panose="02040503050406030204" pitchFamily="18" charset="0"/>
                          </a:rPr>
                        </m:ctrlPr>
                      </m:dPr>
                      <m:e>
                        <m:r>
                          <a:rPr lang="en-US" sz="2400" b="1" i="1" smtClean="0">
                            <a:solidFill>
                              <a:prstClr val="black"/>
                            </a:solidFill>
                            <a:latin typeface="Cambria Math" panose="02040503050406030204" pitchFamily="18" charset="0"/>
                          </a:rPr>
                          <m:t>𝟒</m:t>
                        </m:r>
                        <m:r>
                          <a:rPr lang="en-US" sz="2400" b="1" i="1" smtClean="0">
                            <a:solidFill>
                              <a:prstClr val="black"/>
                            </a:solidFill>
                            <a:latin typeface="Cambria Math" panose="02040503050406030204" pitchFamily="18" charset="0"/>
                          </a:rPr>
                          <m:t>−</m:t>
                        </m:r>
                        <m:r>
                          <a:rPr lang="en-US" sz="2400" b="1" i="1" smtClean="0">
                            <a:solidFill>
                              <a:prstClr val="black"/>
                            </a:solidFill>
                            <a:latin typeface="Cambria Math" panose="02040503050406030204" pitchFamily="18" charset="0"/>
                          </a:rPr>
                          <m:t>𝟐</m:t>
                        </m:r>
                        <m:r>
                          <a:rPr lang="en-US" sz="2400" b="1" i="1" smtClean="0">
                            <a:solidFill>
                              <a:prstClr val="black"/>
                            </a:solidFill>
                            <a:latin typeface="Cambria Math" panose="02040503050406030204" pitchFamily="18" charset="0"/>
                          </a:rPr>
                          <m:t>𝒚</m:t>
                        </m:r>
                        <m:r>
                          <a:rPr lang="en-US" sz="2400" b="1" i="1" smtClean="0">
                            <a:solidFill>
                              <a:prstClr val="black"/>
                            </a:solidFill>
                            <a:latin typeface="Cambria Math" panose="02040503050406030204" pitchFamily="18" charset="0"/>
                          </a:rPr>
                          <m:t>+</m:t>
                        </m:r>
                        <m:r>
                          <a:rPr lang="en-US" sz="2400" b="1" i="1" smtClean="0">
                            <a:solidFill>
                              <a:prstClr val="black"/>
                            </a:solidFill>
                            <a:latin typeface="Cambria Math" panose="02040503050406030204" pitchFamily="18" charset="0"/>
                          </a:rPr>
                          <m:t>𝟒</m:t>
                        </m:r>
                        <m:r>
                          <a:rPr lang="en-US" sz="2400" b="1" i="1" smtClean="0">
                            <a:solidFill>
                              <a:prstClr val="black"/>
                            </a:solidFill>
                            <a:latin typeface="Cambria Math" panose="02040503050406030204" pitchFamily="18" charset="0"/>
                          </a:rPr>
                          <m:t>𝒙𝒚</m:t>
                        </m:r>
                      </m:e>
                    </m:d>
                    <m:r>
                      <a:rPr lang="en-US" sz="2400" b="1" i="1" smtClean="0">
                        <a:solidFill>
                          <a:prstClr val="black"/>
                        </a:solidFill>
                        <a:latin typeface="Cambria Math" panose="02040503050406030204" pitchFamily="18" charset="0"/>
                      </a:rPr>
                      <m:t>𝒅𝒚</m:t>
                    </m:r>
                    <m:r>
                      <a:rPr lang="en-US" sz="2400" i="1">
                        <a:latin typeface="Cambria Math" panose="02040503050406030204" pitchFamily="18" charset="0"/>
                      </a:rPr>
                      <m:t>=</m:t>
                    </m:r>
                    <m:r>
                      <a:rPr lang="en-US" sz="2400" i="1">
                        <a:latin typeface="Cambria Math" panose="02040503050406030204" pitchFamily="18" charset="0"/>
                      </a:rPr>
                      <m:t>0</m:t>
                    </m:r>
                  </m:oMath>
                </a14:m>
                <a:r>
                  <a:rPr lang="fa-IR" sz="2400" b="1" i="1" dirty="0" smtClean="0">
                    <a:solidFill>
                      <a:prstClr val="black"/>
                    </a:solidFill>
                    <a:latin typeface="Cambria Math" panose="02040503050406030204" pitchFamily="18" charset="0"/>
                  </a:rPr>
                  <a:t> </a:t>
                </a:r>
                <a:r>
                  <a:rPr lang="fa-IR" sz="2400" b="1" i="1" dirty="0" smtClean="0">
                    <a:solidFill>
                      <a:prstClr val="black"/>
                    </a:solidFill>
                    <a:latin typeface="Cambria Math" panose="02040503050406030204" pitchFamily="18" charset="0"/>
                  </a:rPr>
                  <a:t>را حل </a:t>
                </a:r>
                <a:r>
                  <a:rPr lang="fa-IR" sz="2400" b="1" i="1" dirty="0" smtClean="0">
                    <a:solidFill>
                      <a:prstClr val="black"/>
                    </a:solidFill>
                    <a:latin typeface="Cambria Math" panose="02040503050406030204" pitchFamily="18" charset="0"/>
                  </a:rPr>
                  <a:t>کنید.</a:t>
                </a:r>
              </a:p>
              <a:p>
                <a:pPr algn="ctr" rtl="1"/>
                <a14:m>
                  <m:oMath xmlns:m="http://schemas.openxmlformats.org/officeDocument/2006/math">
                    <m:r>
                      <a:rPr lang="en-US" sz="2400" i="1">
                        <a:latin typeface="Cambria Math" panose="02040503050406030204" pitchFamily="18" charset="0"/>
                      </a:rPr>
                      <m:t>𝑀</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r>
                      <a:rPr lang="en-US" sz="2400" b="1" i="1" smtClean="0">
                        <a:latin typeface="Cambria Math" panose="02040503050406030204" pitchFamily="18" charset="0"/>
                      </a:rPr>
                      <m:t>=</m:t>
                    </m:r>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𝟐</m:t>
                        </m:r>
                        <m:r>
                          <a:rPr lang="en-US" sz="2400" b="1" i="1">
                            <a:solidFill>
                              <a:prstClr val="black"/>
                            </a:solidFill>
                            <a:latin typeface="Cambria Math" panose="02040503050406030204" pitchFamily="18" charset="0"/>
                          </a:rPr>
                          <m:t>𝒚</m:t>
                        </m:r>
                      </m:e>
                      <m:sup>
                        <m:r>
                          <a:rPr lang="en-US" sz="2400" b="1" i="1">
                            <a:solidFill>
                              <a:prstClr val="black"/>
                            </a:solidFill>
                            <a:latin typeface="Cambria Math" panose="02040503050406030204" pitchFamily="18" charset="0"/>
                          </a:rPr>
                          <m:t>𝟐</m:t>
                        </m:r>
                      </m:sup>
                    </m:sSup>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𝟒</m:t>
                    </m:r>
                    <m:r>
                      <a:rPr lang="en-US" sz="2400" b="1" i="1">
                        <a:solidFill>
                          <a:prstClr val="black"/>
                        </a:solidFill>
                        <a:latin typeface="Cambria Math" panose="02040503050406030204" pitchFamily="18" charset="0"/>
                      </a:rPr>
                      <m:t>𝒙</m:t>
                    </m:r>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𝟓</m:t>
                    </m:r>
                  </m:oMath>
                </a14:m>
                <a:r>
                  <a:rPr lang="en-US" sz="2400" b="1" dirty="0">
                    <a:solidFill>
                      <a:prstClr val="black"/>
                    </a:solidFill>
                    <a:ea typeface="Cambria Math" panose="02040503050406030204" pitchFamily="18" charset="0"/>
                  </a:rPr>
                  <a:t> </a:t>
                </a:r>
                <a14:m>
                  <m:oMath xmlns:m="http://schemas.openxmlformats.org/officeDocument/2006/math">
                    <m:r>
                      <a:rPr lang="en-US" sz="2400" b="1" i="1">
                        <a:solidFill>
                          <a:prstClr val="black"/>
                        </a:solidFill>
                        <a:latin typeface="Cambria Math" panose="02040503050406030204" pitchFamily="18" charset="0"/>
                        <a:ea typeface="Cambria Math" panose="02040503050406030204" pitchFamily="18" charset="0"/>
                      </a:rPr>
                      <m:t>⇒</m:t>
                    </m:r>
                    <m:sSub>
                      <m:sSubPr>
                        <m:ctrlPr>
                          <a:rPr lang="fa-IR" sz="2400" i="1">
                            <a:latin typeface="Cambria Math" panose="02040503050406030204" pitchFamily="18" charset="0"/>
                          </a:rPr>
                        </m:ctrlPr>
                      </m:sSubPr>
                      <m:e>
                        <m:r>
                          <a:rPr lang="en-US" sz="2400" i="1">
                            <a:latin typeface="Cambria Math" panose="02040503050406030204" pitchFamily="18" charset="0"/>
                          </a:rPr>
                          <m:t>𝑀</m:t>
                        </m:r>
                      </m:e>
                      <m:sub>
                        <m:r>
                          <a:rPr lang="en-US" sz="2400" i="1">
                            <a:latin typeface="Cambria Math" panose="02040503050406030204" pitchFamily="18" charset="0"/>
                          </a:rPr>
                          <m:t>𝑦</m:t>
                        </m:r>
                      </m:sub>
                    </m:sSub>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oMath>
                </a14:m>
                <a:r>
                  <a:rPr lang="en-US" sz="2400" b="1" i="1" dirty="0" smtClean="0">
                    <a:solidFill>
                      <a:prstClr val="black"/>
                    </a:solidFill>
                    <a:latin typeface="Cambria Math" panose="02040503050406030204" pitchFamily="18" charset="0"/>
                  </a:rPr>
                  <a:t>=4y </a:t>
                </a:r>
                <a:endParaRPr lang="en-US" sz="2400" b="0" i="1" dirty="0" smtClean="0">
                  <a:latin typeface="Cambria Math" panose="02040503050406030204" pitchFamily="18" charset="0"/>
                </a:endParaRPr>
              </a:p>
              <a:p>
                <a:pPr algn="ctr" rtl="1"/>
                <a14:m>
                  <m:oMath xmlns:m="http://schemas.openxmlformats.org/officeDocument/2006/math">
                    <m:r>
                      <a:rPr lang="en-US" sz="2400" b="0" i="1" smtClean="0">
                        <a:latin typeface="Cambria Math" panose="02040503050406030204" pitchFamily="18" charset="0"/>
                      </a:rPr>
                      <m:t>𝑁</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r>
                      <a:rPr lang="en-US" sz="2400" b="1" i="1">
                        <a:latin typeface="Cambria Math" panose="02040503050406030204" pitchFamily="18" charset="0"/>
                      </a:rPr>
                      <m:t>=</m:t>
                    </m:r>
                    <m:r>
                      <a:rPr lang="en-US" sz="2400" b="1" i="1">
                        <a:solidFill>
                          <a:prstClr val="black"/>
                        </a:solidFill>
                        <a:latin typeface="Cambria Math" panose="02040503050406030204" pitchFamily="18" charset="0"/>
                      </a:rPr>
                      <m:t>𝟒</m:t>
                    </m:r>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𝟐</m:t>
                    </m:r>
                    <m:r>
                      <a:rPr lang="en-US" sz="2400" b="1" i="1">
                        <a:solidFill>
                          <a:prstClr val="black"/>
                        </a:solidFill>
                        <a:latin typeface="Cambria Math" panose="02040503050406030204" pitchFamily="18" charset="0"/>
                      </a:rPr>
                      <m:t>𝒚</m:t>
                    </m:r>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𝟒</m:t>
                    </m:r>
                    <m:r>
                      <a:rPr lang="en-US" sz="2400" b="1" i="1">
                        <a:solidFill>
                          <a:prstClr val="black"/>
                        </a:solidFill>
                        <a:latin typeface="Cambria Math" panose="02040503050406030204" pitchFamily="18" charset="0"/>
                      </a:rPr>
                      <m:t>𝒙𝒚</m:t>
                    </m:r>
                    <m:r>
                      <a:rPr lang="en-US" sz="2400" b="1" i="1">
                        <a:solidFill>
                          <a:prstClr val="black"/>
                        </a:solidFill>
                        <a:latin typeface="Cambria Math" panose="02040503050406030204" pitchFamily="18" charset="0"/>
                        <a:ea typeface="Cambria Math" panose="02040503050406030204" pitchFamily="18" charset="0"/>
                      </a:rPr>
                      <m:t>⇒</m:t>
                    </m:r>
                    <m:sSub>
                      <m:sSubPr>
                        <m:ctrlPr>
                          <a:rPr lang="fa-IR"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𝑥</m:t>
                        </m:r>
                      </m:sub>
                    </m:sSub>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oMath>
                </a14:m>
                <a:r>
                  <a:rPr lang="en-US" sz="2400" b="1" i="1" dirty="0">
                    <a:solidFill>
                      <a:prstClr val="black"/>
                    </a:solidFill>
                    <a:latin typeface="Cambria Math" panose="02040503050406030204" pitchFamily="18" charset="0"/>
                  </a:rPr>
                  <a:t>=4y</a:t>
                </a:r>
                <a:endParaRPr lang="en-US" sz="2400" b="1" i="1" dirty="0" smtClean="0">
                  <a:solidFill>
                    <a:prstClr val="black"/>
                  </a:solidFill>
                  <a:latin typeface="Cambria Math" panose="02040503050406030204" pitchFamily="18" charset="0"/>
                </a:endParaRPr>
              </a:p>
              <a:p>
                <a:pPr algn="r" rtl="1"/>
                <a:r>
                  <a:rPr lang="fa-IR" sz="2200" b="1" i="1" dirty="0">
                    <a:solidFill>
                      <a:prstClr val="black"/>
                    </a:solidFill>
                    <a:latin typeface="Cambria Math" panose="02040503050406030204" pitchFamily="18" charset="0"/>
                  </a:rPr>
                  <a:t>چون </a:t>
                </a:r>
                <a14:m>
                  <m:oMath xmlns:m="http://schemas.openxmlformats.org/officeDocument/2006/math">
                    <m:sSub>
                      <m:sSubPr>
                        <m:ctrlPr>
                          <a:rPr lang="fa-IR" sz="2400" i="1">
                            <a:latin typeface="Cambria Math" panose="02040503050406030204" pitchFamily="18" charset="0"/>
                          </a:rPr>
                        </m:ctrlPr>
                      </m:sSubPr>
                      <m:e>
                        <m:r>
                          <a:rPr lang="en-US" sz="2400" i="1">
                            <a:latin typeface="Cambria Math" panose="02040503050406030204" pitchFamily="18" charset="0"/>
                          </a:rPr>
                          <m:t>𝑀</m:t>
                        </m:r>
                      </m:e>
                      <m:sub>
                        <m:r>
                          <a:rPr lang="en-US" sz="2400" i="1">
                            <a:latin typeface="Cambria Math" panose="02040503050406030204" pitchFamily="18" charset="0"/>
                          </a:rPr>
                          <m:t>𝑦</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𝑥</m:t>
                        </m:r>
                      </m:sub>
                    </m:sSub>
                    <m:r>
                      <a:rPr lang="fa-IR" sz="2400" i="1">
                        <a:latin typeface="Cambria Math" panose="02040503050406030204" pitchFamily="18" charset="0"/>
                      </a:rPr>
                      <m:t> </m:t>
                    </m:r>
                  </m:oMath>
                </a14:m>
                <a:r>
                  <a:rPr lang="fa-IR" sz="2400" b="1" i="1" dirty="0" smtClean="0">
                    <a:solidFill>
                      <a:prstClr val="black"/>
                    </a:solidFill>
                    <a:latin typeface="Cambria Math" panose="02040503050406030204" pitchFamily="18" charset="0"/>
                  </a:rPr>
                  <a:t> پس </a:t>
                </a:r>
                <a:r>
                  <a:rPr lang="fa-IR" sz="2400" b="1" i="1" dirty="0" smtClean="0">
                    <a:solidFill>
                      <a:prstClr val="black"/>
                    </a:solidFill>
                    <a:latin typeface="Cambria Math" panose="02040503050406030204" pitchFamily="18" charset="0"/>
                  </a:rPr>
                  <a:t>معادله کامل است بنابراین تابع چون </a:t>
                </a:r>
                <a:r>
                  <a:rPr lang="fa-IR" sz="2400" dirty="0" smtClean="0">
                    <a:cs typeface="B Nazanin" panose="00000400000000000000" pitchFamily="2" charset="-78"/>
                  </a:rPr>
                  <a:t> </a:t>
                </a:r>
                <a14:m>
                  <m:oMath xmlns:m="http://schemas.openxmlformats.org/officeDocument/2006/math">
                    <m:r>
                      <a:rPr lang="en-US" sz="2400" i="1">
                        <a:latin typeface="Cambria Math" panose="02040503050406030204" pitchFamily="18" charset="0"/>
                      </a:rPr>
                      <m:t>𝑓</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oMath>
                </a14:m>
                <a:r>
                  <a:rPr lang="fa-IR" sz="2400" dirty="0">
                    <a:cs typeface="B Nazanin" panose="00000400000000000000" pitchFamily="2" charset="-78"/>
                  </a:rPr>
                  <a:t>  وجود دارد که </a:t>
                </a:r>
              </a:p>
              <a:p>
                <a:pPr algn="ctr" rtl="1"/>
                <a14:m>
                  <m:oMathPara xmlns:m="http://schemas.openxmlformats.org/officeDocument/2006/math">
                    <m:oMathParaPr>
                      <m:jc m:val="centerGroup"/>
                    </m:oMathParaPr>
                    <m:oMath xmlns:m="http://schemas.openxmlformats.org/officeDocument/2006/math">
                      <m:sSub>
                        <m:sSubPr>
                          <m:ctrlPr>
                            <a:rPr lang="fa-IR" sz="2400" i="1">
                              <a:latin typeface="Cambria Math" panose="02040503050406030204" pitchFamily="18" charset="0"/>
                            </a:rPr>
                          </m:ctrlPr>
                        </m:sSubPr>
                        <m:e>
                          <m:r>
                            <a:rPr lang="en-US" sz="2400" i="1">
                              <a:latin typeface="Cambria Math" panose="02040503050406030204" pitchFamily="18" charset="0"/>
                            </a:rPr>
                            <m:t>𝑓</m:t>
                          </m:r>
                        </m:e>
                        <m:sub>
                          <m:r>
                            <a:rPr lang="en-US" sz="2400" i="1">
                              <a:latin typeface="Cambria Math" panose="02040503050406030204" pitchFamily="18" charset="0"/>
                            </a:rPr>
                            <m:t>𝑥</m:t>
                          </m:r>
                        </m:sub>
                      </m:sSub>
                      <m:r>
                        <a:rPr lang="en-US" sz="2400" i="1">
                          <a:latin typeface="Cambria Math" panose="02040503050406030204" pitchFamily="18" charset="0"/>
                        </a:rPr>
                        <m:t>=</m:t>
                      </m:r>
                      <m:r>
                        <a:rPr lang="en-US" sz="2400" i="1">
                          <a:latin typeface="Cambria Math" panose="02040503050406030204" pitchFamily="18" charset="0"/>
                        </a:rPr>
                        <m:t>𝑀</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r>
                        <a:rPr lang="en-US" sz="2400" i="1">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rPr>
                            <m:t>𝑓</m:t>
                          </m:r>
                        </m:e>
                        <m:sub>
                          <m:r>
                            <a:rPr lang="en-US" sz="2400" i="1">
                              <a:latin typeface="Cambria Math" panose="02040503050406030204" pitchFamily="18" charset="0"/>
                            </a:rPr>
                            <m:t>𝑦</m:t>
                          </m:r>
                        </m:sub>
                      </m:sSub>
                      <m:r>
                        <a:rPr lang="en-US" sz="2400" i="1">
                          <a:latin typeface="Cambria Math" panose="02040503050406030204" pitchFamily="18" charset="0"/>
                        </a:rPr>
                        <m:t>=</m:t>
                      </m:r>
                      <m:r>
                        <a:rPr lang="en-US" sz="2400" i="1">
                          <a:latin typeface="Cambria Math" panose="02040503050406030204" pitchFamily="18" charset="0"/>
                        </a:rPr>
                        <m:t>𝑁</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oMath>
                  </m:oMathPara>
                </a14:m>
                <a:endParaRPr lang="en-US" sz="2400" b="1" i="1" dirty="0">
                  <a:solidFill>
                    <a:prstClr val="black"/>
                  </a:solidFill>
                  <a:latin typeface="Cambria Math" panose="02040503050406030204" pitchFamily="18" charset="0"/>
                </a:endParaRPr>
              </a:p>
              <a:p>
                <a:pPr algn="r" rtl="1"/>
                <a:r>
                  <a:rPr lang="fa-IR" sz="2400" dirty="0" smtClean="0">
                    <a:cs typeface="B Nazanin" panose="00000400000000000000" pitchFamily="2" charset="-78"/>
                  </a:rPr>
                  <a:t>با </a:t>
                </a:r>
                <a:r>
                  <a:rPr lang="fa-IR" sz="2400" dirty="0">
                    <a:cs typeface="B Nazanin" panose="00000400000000000000" pitchFamily="2" charset="-78"/>
                  </a:rPr>
                  <a:t>انتگرالگیری از </a:t>
                </a:r>
                <a14:m>
                  <m:oMath xmlns:m="http://schemas.openxmlformats.org/officeDocument/2006/math">
                    <m:sSub>
                      <m:sSubPr>
                        <m:ctrlPr>
                          <a:rPr lang="fa-IR" sz="2400" i="1">
                            <a:latin typeface="Cambria Math" panose="02040503050406030204" pitchFamily="18" charset="0"/>
                          </a:rPr>
                        </m:ctrlPr>
                      </m:sSubPr>
                      <m:e>
                        <m:r>
                          <a:rPr lang="en-US" sz="2400" i="1">
                            <a:latin typeface="Cambria Math" panose="02040503050406030204" pitchFamily="18" charset="0"/>
                          </a:rPr>
                          <m:t>𝑓</m:t>
                        </m:r>
                      </m:e>
                      <m:sub>
                        <m:r>
                          <a:rPr lang="en-US" sz="2400" i="1">
                            <a:latin typeface="Cambria Math" panose="02040503050406030204" pitchFamily="18" charset="0"/>
                          </a:rPr>
                          <m:t>𝑥</m:t>
                        </m:r>
                      </m:sub>
                    </m:sSub>
                    <m:r>
                      <a:rPr lang="en-US" sz="2400" i="1">
                        <a:latin typeface="Cambria Math" panose="02040503050406030204" pitchFamily="18" charset="0"/>
                      </a:rPr>
                      <m:t>=</m:t>
                    </m:r>
                    <m:r>
                      <a:rPr lang="en-US" sz="2400" i="1">
                        <a:latin typeface="Cambria Math" panose="02040503050406030204" pitchFamily="18" charset="0"/>
                      </a:rPr>
                      <m:t>𝑀</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oMath>
                </a14:m>
                <a:r>
                  <a:rPr lang="fa-IR" sz="2400" dirty="0">
                    <a:cs typeface="B Nazanin" panose="00000400000000000000" pitchFamily="2" charset="-78"/>
                  </a:rPr>
                  <a:t>نسبت به </a:t>
                </a:r>
                <a14:m>
                  <m:oMath xmlns:m="http://schemas.openxmlformats.org/officeDocument/2006/math">
                    <m:r>
                      <a:rPr lang="en-US" sz="2400" i="1">
                        <a:latin typeface="Cambria Math" panose="02040503050406030204" pitchFamily="18" charset="0"/>
                      </a:rPr>
                      <m:t>𝑥</m:t>
                    </m:r>
                  </m:oMath>
                </a14:m>
                <a:r>
                  <a:rPr lang="fa-IR" sz="2400" dirty="0">
                    <a:cs typeface="B Nazanin" panose="00000400000000000000" pitchFamily="2" charset="-78"/>
                  </a:rPr>
                  <a:t> داریم</a:t>
                </a:r>
              </a:p>
              <a:p>
                <a:pPr algn="ctr" rtl="1"/>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𝑓</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r>
                        <a:rPr lang="en-US" sz="2400" i="1">
                          <a:latin typeface="Cambria Math" panose="02040503050406030204" pitchFamily="18" charset="0"/>
                        </a:rPr>
                        <m:t>=</m:t>
                      </m:r>
                      <m:nary>
                        <m:naryPr>
                          <m:limLoc m:val="undOvr"/>
                          <m:subHide m:val="on"/>
                          <m:supHide m:val="on"/>
                          <m:ctrlPr>
                            <a:rPr lang="en-US" sz="2400" b="1" i="1">
                              <a:solidFill>
                                <a:prstClr val="black"/>
                              </a:solidFill>
                              <a:latin typeface="Cambria Math" panose="02040503050406030204" pitchFamily="18" charset="0"/>
                              <a:ea typeface="Cambria Math" panose="02040503050406030204" pitchFamily="18" charset="0"/>
                            </a:rPr>
                          </m:ctrlPr>
                        </m:naryPr>
                        <m:sub/>
                        <m:sup/>
                        <m:e>
                          <m:r>
                            <a:rPr lang="en-US" sz="2400" i="1">
                              <a:latin typeface="Cambria Math" panose="02040503050406030204" pitchFamily="18" charset="0"/>
                            </a:rPr>
                            <m:t>𝑀</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r>
                            <a:rPr lang="en-US" sz="2400" b="1" i="1">
                              <a:solidFill>
                                <a:prstClr val="black"/>
                              </a:solidFill>
                              <a:latin typeface="Cambria Math" panose="02040503050406030204" pitchFamily="18" charset="0"/>
                            </a:rPr>
                            <m:t>𝒅𝒙</m:t>
                          </m:r>
                        </m:e>
                      </m:nary>
                      <m:r>
                        <a:rPr lang="en-US" sz="2400" i="1">
                          <a:solidFill>
                            <a:prstClr val="black"/>
                          </a:solidFill>
                          <a:latin typeface="Cambria Math" panose="02040503050406030204" pitchFamily="18" charset="0"/>
                        </a:rPr>
                        <m:t>=</m:t>
                      </m:r>
                      <m:nary>
                        <m:naryPr>
                          <m:limLoc m:val="undOvr"/>
                          <m:subHide m:val="on"/>
                          <m:supHide m:val="on"/>
                          <m:ctrlPr>
                            <a:rPr lang="en-US" sz="2400" b="1" i="1">
                              <a:solidFill>
                                <a:prstClr val="black"/>
                              </a:solidFill>
                              <a:latin typeface="Cambria Math" panose="02040503050406030204" pitchFamily="18" charset="0"/>
                              <a:ea typeface="Cambria Math" panose="02040503050406030204" pitchFamily="18" charset="0"/>
                            </a:rPr>
                          </m:ctrlPr>
                        </m:naryPr>
                        <m:sub/>
                        <m:sup/>
                        <m:e>
                          <m:r>
                            <a:rPr lang="en-US" sz="2400" b="1" i="1" smtClean="0">
                              <a:solidFill>
                                <a:prstClr val="black"/>
                              </a:solidFill>
                              <a:latin typeface="Cambria Math" panose="02040503050406030204" pitchFamily="18" charset="0"/>
                              <a:ea typeface="Cambria Math" panose="02040503050406030204" pitchFamily="18" charset="0"/>
                            </a:rPr>
                            <m:t>(</m:t>
                          </m:r>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𝟐</m:t>
                              </m:r>
                              <m:r>
                                <a:rPr lang="en-US" sz="2400" b="1" i="1">
                                  <a:solidFill>
                                    <a:prstClr val="black"/>
                                  </a:solidFill>
                                  <a:latin typeface="Cambria Math" panose="02040503050406030204" pitchFamily="18" charset="0"/>
                                </a:rPr>
                                <m:t>𝒚</m:t>
                              </m:r>
                            </m:e>
                            <m:sup>
                              <m:r>
                                <a:rPr lang="en-US" sz="2400" b="1" i="1">
                                  <a:solidFill>
                                    <a:prstClr val="black"/>
                                  </a:solidFill>
                                  <a:latin typeface="Cambria Math" panose="02040503050406030204" pitchFamily="18" charset="0"/>
                                </a:rPr>
                                <m:t>𝟐</m:t>
                              </m:r>
                            </m:sup>
                          </m:sSup>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𝟒</m:t>
                          </m:r>
                          <m:r>
                            <a:rPr lang="en-US" sz="2400" b="1" i="1">
                              <a:solidFill>
                                <a:prstClr val="black"/>
                              </a:solidFill>
                              <a:latin typeface="Cambria Math" panose="02040503050406030204" pitchFamily="18" charset="0"/>
                            </a:rPr>
                            <m:t>𝒙</m:t>
                          </m:r>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𝟓</m:t>
                          </m:r>
                          <m:r>
                            <a:rPr lang="en-US" sz="2400" b="1" i="1" smtClean="0">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𝒅𝒙</m:t>
                          </m:r>
                        </m:e>
                      </m:nary>
                      <m:r>
                        <a:rPr lang="fa-IR" sz="2400" b="0" i="1" smtClean="0">
                          <a:latin typeface="Cambria Math" panose="02040503050406030204" pitchFamily="18" charset="0"/>
                        </a:rPr>
                        <m:t>=</m:t>
                      </m:r>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𝟐</m:t>
                          </m:r>
                          <m:r>
                            <a:rPr lang="en-US" sz="2400" b="1" i="1" smtClean="0">
                              <a:solidFill>
                                <a:prstClr val="black"/>
                              </a:solidFill>
                              <a:latin typeface="Cambria Math" panose="02040503050406030204" pitchFamily="18" charset="0"/>
                            </a:rPr>
                            <m:t>𝒙</m:t>
                          </m:r>
                          <m:r>
                            <a:rPr lang="en-US" sz="2400" b="1" i="1">
                              <a:solidFill>
                                <a:prstClr val="black"/>
                              </a:solidFill>
                              <a:latin typeface="Cambria Math" panose="02040503050406030204" pitchFamily="18" charset="0"/>
                            </a:rPr>
                            <m:t>𝒚</m:t>
                          </m:r>
                        </m:e>
                        <m:sup>
                          <m:r>
                            <a:rPr lang="en-US" sz="2400" b="1" i="1">
                              <a:solidFill>
                                <a:prstClr val="black"/>
                              </a:solidFill>
                              <a:latin typeface="Cambria Math" panose="02040503050406030204" pitchFamily="18" charset="0"/>
                            </a:rPr>
                            <m:t>𝟐</m:t>
                          </m:r>
                        </m:sup>
                      </m:sSup>
                      <m:r>
                        <a:rPr lang="en-US" sz="2400" b="1" i="1">
                          <a:solidFill>
                            <a:prstClr val="black"/>
                          </a:solidFill>
                          <a:latin typeface="Cambria Math" panose="02040503050406030204" pitchFamily="18" charset="0"/>
                        </a:rPr>
                        <m:t>−</m:t>
                      </m:r>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𝟐</m:t>
                          </m:r>
                          <m:r>
                            <a:rPr lang="en-US" sz="2400" b="1" i="1" smtClean="0">
                              <a:solidFill>
                                <a:prstClr val="black"/>
                              </a:solidFill>
                              <a:latin typeface="Cambria Math" panose="02040503050406030204" pitchFamily="18" charset="0"/>
                            </a:rPr>
                            <m:t>𝒙</m:t>
                          </m:r>
                        </m:e>
                        <m:sup>
                          <m:r>
                            <a:rPr lang="en-US" sz="2400" b="1" i="1">
                              <a:solidFill>
                                <a:prstClr val="black"/>
                              </a:solidFill>
                              <a:latin typeface="Cambria Math" panose="02040503050406030204" pitchFamily="18" charset="0"/>
                            </a:rPr>
                            <m:t>𝟐</m:t>
                          </m:r>
                        </m:sup>
                      </m:sSup>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𝟓</m:t>
                      </m:r>
                      <m:r>
                        <a:rPr lang="en-US" sz="2400" b="1" i="1" smtClean="0">
                          <a:solidFill>
                            <a:prstClr val="black"/>
                          </a:solidFill>
                          <a:latin typeface="Cambria Math" panose="02040503050406030204" pitchFamily="18" charset="0"/>
                        </a:rPr>
                        <m:t>𝒙</m:t>
                      </m:r>
                      <m:r>
                        <a:rPr lang="en-US" sz="2400" i="1">
                          <a:latin typeface="Cambria Math" panose="02040503050406030204" pitchFamily="18" charset="0"/>
                        </a:rPr>
                        <m:t>+</m:t>
                      </m:r>
                      <m:r>
                        <a:rPr lang="en-US" sz="2400" i="1">
                          <a:latin typeface="Cambria Math" panose="02040503050406030204" pitchFamily="18" charset="0"/>
                        </a:rPr>
                        <m:t>h</m:t>
                      </m:r>
                      <m:d>
                        <m:dPr>
                          <m:ctrlPr>
                            <a:rPr lang="en-US" sz="2400" i="1">
                              <a:latin typeface="Cambria Math" panose="02040503050406030204" pitchFamily="18" charset="0"/>
                            </a:rPr>
                          </m:ctrlPr>
                        </m:dPr>
                        <m:e>
                          <m:r>
                            <a:rPr lang="en-US" sz="2400" i="1">
                              <a:latin typeface="Cambria Math" panose="02040503050406030204" pitchFamily="18" charset="0"/>
                            </a:rPr>
                            <m:t>𝑦</m:t>
                          </m:r>
                        </m:e>
                      </m:d>
                    </m:oMath>
                  </m:oMathPara>
                </a14:m>
                <a:endParaRPr lang="en-US" sz="2400" i="1" dirty="0" smtClean="0">
                  <a:latin typeface="Cambria Math" panose="02040503050406030204" pitchFamily="18" charset="0"/>
                </a:endParaRPr>
              </a:p>
              <a:p>
                <a:pPr algn="ctr" rtl="1"/>
                <a14:m>
                  <m:oMath xmlns:m="http://schemas.openxmlformats.org/officeDocument/2006/math">
                    <m:r>
                      <a:rPr lang="en-US" sz="2400" b="1" i="1">
                        <a:solidFill>
                          <a:prstClr val="black"/>
                        </a:solidFill>
                        <a:latin typeface="Cambria Math" panose="02040503050406030204" pitchFamily="18" charset="0"/>
                        <a:ea typeface="Cambria Math" panose="02040503050406030204" pitchFamily="18" charset="0"/>
                      </a:rPr>
                      <m:t>⇒</m:t>
                    </m:r>
                    <m:r>
                      <a:rPr lang="en-US" sz="2400" i="1">
                        <a:latin typeface="Cambria Math" panose="02040503050406030204" pitchFamily="18" charset="0"/>
                      </a:rPr>
                      <m:t>𝑓</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oMath>
                </a14:m>
                <a:r>
                  <a:rPr lang="en-US" sz="2400" dirty="0" smtClean="0">
                    <a:cs typeface="B Nazanin" panose="00000400000000000000" pitchFamily="2" charset="-78"/>
                  </a:rPr>
                  <a:t>=</a:t>
                </a:r>
                <a14:m>
                  <m:oMath xmlns:m="http://schemas.openxmlformats.org/officeDocument/2006/math">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𝟐</m:t>
                        </m:r>
                        <m:r>
                          <a:rPr lang="en-US" sz="2400" b="1" i="1">
                            <a:solidFill>
                              <a:prstClr val="black"/>
                            </a:solidFill>
                            <a:latin typeface="Cambria Math" panose="02040503050406030204" pitchFamily="18" charset="0"/>
                          </a:rPr>
                          <m:t>𝒙𝒚</m:t>
                        </m:r>
                      </m:e>
                      <m:sup>
                        <m:r>
                          <a:rPr lang="en-US" sz="2400" b="1" i="1">
                            <a:solidFill>
                              <a:prstClr val="black"/>
                            </a:solidFill>
                            <a:latin typeface="Cambria Math" panose="02040503050406030204" pitchFamily="18" charset="0"/>
                          </a:rPr>
                          <m:t>𝟐</m:t>
                        </m:r>
                      </m:sup>
                    </m:sSup>
                    <m:r>
                      <a:rPr lang="en-US" sz="2400" b="1" i="1">
                        <a:solidFill>
                          <a:prstClr val="black"/>
                        </a:solidFill>
                        <a:latin typeface="Cambria Math" panose="02040503050406030204" pitchFamily="18" charset="0"/>
                      </a:rPr>
                      <m:t>−</m:t>
                    </m:r>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𝟐</m:t>
                        </m:r>
                        <m:r>
                          <a:rPr lang="en-US" sz="2400" b="1" i="1">
                            <a:solidFill>
                              <a:prstClr val="black"/>
                            </a:solidFill>
                            <a:latin typeface="Cambria Math" panose="02040503050406030204" pitchFamily="18" charset="0"/>
                          </a:rPr>
                          <m:t>𝒙</m:t>
                        </m:r>
                      </m:e>
                      <m:sup>
                        <m:r>
                          <a:rPr lang="en-US" sz="2400" b="1" i="1">
                            <a:solidFill>
                              <a:prstClr val="black"/>
                            </a:solidFill>
                            <a:latin typeface="Cambria Math" panose="02040503050406030204" pitchFamily="18" charset="0"/>
                          </a:rPr>
                          <m:t>𝟐</m:t>
                        </m:r>
                      </m:sup>
                    </m:sSup>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𝟓</m:t>
                    </m:r>
                    <m:r>
                      <a:rPr lang="en-US" sz="2400" b="1" i="1">
                        <a:solidFill>
                          <a:prstClr val="black"/>
                        </a:solidFill>
                        <a:latin typeface="Cambria Math" panose="02040503050406030204" pitchFamily="18" charset="0"/>
                      </a:rPr>
                      <m:t>𝒙</m:t>
                    </m:r>
                    <m:r>
                      <a:rPr lang="en-US" sz="2400" i="1">
                        <a:latin typeface="Cambria Math" panose="02040503050406030204" pitchFamily="18" charset="0"/>
                      </a:rPr>
                      <m:t>+</m:t>
                    </m:r>
                    <m:r>
                      <a:rPr lang="en-US" sz="2400" i="1">
                        <a:latin typeface="Cambria Math" panose="02040503050406030204" pitchFamily="18" charset="0"/>
                      </a:rPr>
                      <m:t>h</m:t>
                    </m:r>
                    <m:d>
                      <m:dPr>
                        <m:ctrlPr>
                          <a:rPr lang="en-US" sz="2400" i="1">
                            <a:latin typeface="Cambria Math" panose="02040503050406030204" pitchFamily="18" charset="0"/>
                          </a:rPr>
                        </m:ctrlPr>
                      </m:dPr>
                      <m:e>
                        <m:r>
                          <a:rPr lang="en-US" sz="2400" i="1">
                            <a:latin typeface="Cambria Math" panose="02040503050406030204" pitchFamily="18" charset="0"/>
                          </a:rPr>
                          <m:t>𝑦</m:t>
                        </m:r>
                      </m:e>
                    </m:d>
                  </m:oMath>
                </a14:m>
                <a:endParaRPr lang="en-US" sz="2400" dirty="0" smtClean="0">
                  <a:cs typeface="B Nazanin" panose="00000400000000000000" pitchFamily="2" charset="-78"/>
                </a:endParaRPr>
              </a:p>
              <a:p>
                <a:pPr algn="r" rtl="1"/>
                <a:r>
                  <a:rPr lang="fa-IR" sz="2400" dirty="0">
                    <a:cs typeface="B Nazanin" panose="00000400000000000000" pitchFamily="2" charset="-78"/>
                  </a:rPr>
                  <a:t>از</a:t>
                </a:r>
                <a14:m>
                  <m:oMath xmlns:m="http://schemas.openxmlformats.org/officeDocument/2006/math">
                    <m:r>
                      <a:rPr lang="en-US" sz="2400" i="1">
                        <a:latin typeface="Cambria Math" panose="02040503050406030204" pitchFamily="18" charset="0"/>
                      </a:rPr>
                      <m:t>𝑓</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oMath>
                </a14:m>
                <a:r>
                  <a:rPr lang="en-US" sz="2400" dirty="0">
                    <a:cs typeface="B Nazanin" panose="00000400000000000000" pitchFamily="2" charset="-78"/>
                  </a:rPr>
                  <a:t> </a:t>
                </a:r>
                <a:r>
                  <a:rPr lang="fa-IR" sz="2400" dirty="0">
                    <a:cs typeface="B Nazanin" panose="00000400000000000000" pitchFamily="2" charset="-78"/>
                  </a:rPr>
                  <a:t> نسبت به  </a:t>
                </a:r>
                <a14:m>
                  <m:oMath xmlns:m="http://schemas.openxmlformats.org/officeDocument/2006/math">
                    <m:r>
                      <a:rPr lang="en-US" sz="2400" i="1">
                        <a:latin typeface="Cambria Math" panose="02040503050406030204" pitchFamily="18" charset="0"/>
                      </a:rPr>
                      <m:t>𝑦</m:t>
                    </m:r>
                  </m:oMath>
                </a14:m>
                <a:r>
                  <a:rPr lang="fa-IR" sz="2400" dirty="0">
                    <a:cs typeface="B Nazanin" panose="00000400000000000000" pitchFamily="2" charset="-78"/>
                  </a:rPr>
                  <a:t>  مشتق </a:t>
                </a:r>
                <a:r>
                  <a:rPr lang="fa-IR" sz="2400" dirty="0" smtClean="0">
                    <a:cs typeface="B Nazanin" panose="00000400000000000000" pitchFamily="2" charset="-78"/>
                  </a:rPr>
                  <a:t>بگیریم</a:t>
                </a:r>
              </a:p>
              <a:p>
                <a:pPr algn="ctr" rtl="1"/>
                <a14:m>
                  <m:oMathPara xmlns:m="http://schemas.openxmlformats.org/officeDocument/2006/math">
                    <m:oMathParaPr>
                      <m:jc m:val="centerGroup"/>
                    </m:oMathParaPr>
                    <m:oMath xmlns:m="http://schemas.openxmlformats.org/officeDocument/2006/math">
                      <m:r>
                        <a:rPr lang="en-US" sz="2400" b="1" i="1">
                          <a:solidFill>
                            <a:prstClr val="black"/>
                          </a:solidFill>
                          <a:latin typeface="Cambria Math" panose="02040503050406030204" pitchFamily="18" charset="0"/>
                        </a:rPr>
                        <m:t>𝟒</m:t>
                      </m:r>
                      <m:r>
                        <a:rPr lang="en-US" sz="2400" b="1" i="1">
                          <a:solidFill>
                            <a:prstClr val="black"/>
                          </a:solidFill>
                          <a:latin typeface="Cambria Math" panose="02040503050406030204" pitchFamily="18" charset="0"/>
                        </a:rPr>
                        <m:t>𝒚𝒙</m:t>
                      </m:r>
                      <m:r>
                        <a:rPr lang="en-US" sz="2400" b="1" i="1" smtClean="0">
                          <a:solidFill>
                            <a:prstClr val="black"/>
                          </a:solidFill>
                          <a:latin typeface="Cambria Math" panose="02040503050406030204" pitchFamily="18" charset="0"/>
                        </a:rPr>
                        <m:t>+</m:t>
                      </m:r>
                      <m:sSup>
                        <m:sSupPr>
                          <m:ctrlPr>
                            <a:rPr lang="en-US" sz="2400" i="1">
                              <a:latin typeface="Cambria Math" panose="02040503050406030204" pitchFamily="18" charset="0"/>
                            </a:rPr>
                          </m:ctrlPr>
                        </m:sSupPr>
                        <m:e>
                          <m:r>
                            <a:rPr lang="en-US" sz="2400" b="0" i="1" smtClean="0">
                              <a:latin typeface="Cambria Math" panose="02040503050406030204" pitchFamily="18" charset="0"/>
                            </a:rPr>
                            <m:t>h</m:t>
                          </m:r>
                        </m:e>
                        <m:sup>
                          <m:r>
                            <a:rPr lang="en-US" sz="2400" i="1">
                              <a:latin typeface="Cambria Math" panose="02040503050406030204" pitchFamily="18" charset="0"/>
                            </a:rPr>
                            <m:t>′</m:t>
                          </m:r>
                        </m:sup>
                      </m:s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𝑦</m:t>
                          </m:r>
                        </m:e>
                      </m:d>
                      <m:sSub>
                        <m:sSubPr>
                          <m:ctrlPr>
                            <a:rPr lang="en-US" sz="2400" i="1">
                              <a:latin typeface="Cambria Math" panose="02040503050406030204" pitchFamily="18" charset="0"/>
                            </a:rPr>
                          </m:ctrlPr>
                        </m:sSubPr>
                        <m:e>
                          <m:r>
                            <a:rPr lang="en-US" sz="2400" b="0" i="1" smtClean="0">
                              <a:latin typeface="Cambria Math" panose="02040503050406030204" pitchFamily="18" charset="0"/>
                            </a:rPr>
                            <m:t>=</m:t>
                          </m:r>
                          <m:r>
                            <a:rPr lang="en-US" sz="2400" i="1">
                              <a:latin typeface="Cambria Math" panose="02040503050406030204" pitchFamily="18" charset="0"/>
                            </a:rPr>
                            <m:t>𝑓</m:t>
                          </m:r>
                        </m:e>
                        <m:sub>
                          <m:r>
                            <a:rPr lang="en-US" sz="2400" i="1">
                              <a:latin typeface="Cambria Math" panose="02040503050406030204" pitchFamily="18" charset="0"/>
                            </a:rPr>
                            <m:t>𝑦</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𝑦</m:t>
                          </m:r>
                        </m:e>
                      </m:d>
                      <m:r>
                        <a:rPr lang="en-US" sz="2400" i="1">
                          <a:latin typeface="Cambria Math" panose="02040503050406030204" pitchFamily="18" charset="0"/>
                        </a:rPr>
                        <m:t>=</m:t>
                      </m:r>
                      <m:r>
                        <a:rPr lang="en-US" sz="2400" i="1">
                          <a:latin typeface="Cambria Math" panose="02040503050406030204" pitchFamily="18" charset="0"/>
                        </a:rPr>
                        <m:t>𝑁</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r>
                        <a:rPr lang="en-US" sz="2400" b="0" i="1" smtClean="0">
                          <a:latin typeface="Cambria Math" panose="02040503050406030204" pitchFamily="18" charset="0"/>
                        </a:rPr>
                        <m:t>=</m:t>
                      </m:r>
                      <m:r>
                        <a:rPr lang="en-US" sz="2400" b="1" i="1">
                          <a:solidFill>
                            <a:prstClr val="black"/>
                          </a:solidFill>
                          <a:latin typeface="Cambria Math" panose="02040503050406030204" pitchFamily="18" charset="0"/>
                        </a:rPr>
                        <m:t>𝟒</m:t>
                      </m:r>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𝟐</m:t>
                      </m:r>
                      <m:r>
                        <a:rPr lang="en-US" sz="2400" b="1" i="1">
                          <a:solidFill>
                            <a:prstClr val="black"/>
                          </a:solidFill>
                          <a:latin typeface="Cambria Math" panose="02040503050406030204" pitchFamily="18" charset="0"/>
                        </a:rPr>
                        <m:t>𝒚</m:t>
                      </m:r>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𝟒</m:t>
                      </m:r>
                      <m:r>
                        <a:rPr lang="en-US" sz="2400" b="1" i="1">
                          <a:solidFill>
                            <a:prstClr val="black"/>
                          </a:solidFill>
                          <a:latin typeface="Cambria Math" panose="02040503050406030204" pitchFamily="18" charset="0"/>
                        </a:rPr>
                        <m:t>𝒙𝒚</m:t>
                      </m:r>
                    </m:oMath>
                  </m:oMathPara>
                </a14:m>
                <a:endParaRPr lang="en-US" sz="2400" b="1" i="1" dirty="0" smtClean="0">
                  <a:solidFill>
                    <a:prstClr val="black"/>
                  </a:solidFill>
                  <a:latin typeface="Cambria Math" panose="02040503050406030204" pitchFamily="18" charset="0"/>
                </a:endParaRPr>
              </a:p>
              <a:p>
                <a:pPr algn="ctr" rtl="1"/>
                <a14:m>
                  <m:oMathPara xmlns:m="http://schemas.openxmlformats.org/officeDocument/2006/math">
                    <m:oMathParaPr>
                      <m:jc m:val="centerGroup"/>
                    </m:oMathParaPr>
                    <m:oMath xmlns:m="http://schemas.openxmlformats.org/officeDocument/2006/math">
                      <m:r>
                        <a:rPr lang="en-US" sz="2400" b="1" i="1">
                          <a:solidFill>
                            <a:prstClr val="black"/>
                          </a:solidFill>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h</m:t>
                          </m:r>
                        </m:e>
                        <m:sup>
                          <m:r>
                            <a:rPr lang="en-US" sz="2400" i="1">
                              <a:latin typeface="Cambria Math" panose="02040503050406030204" pitchFamily="18" charset="0"/>
                            </a:rPr>
                            <m:t>′</m:t>
                          </m:r>
                        </m:sup>
                      </m:sSup>
                      <m:d>
                        <m:dPr>
                          <m:ctrlPr>
                            <a:rPr lang="en-US" sz="2400" i="1">
                              <a:latin typeface="Cambria Math" panose="02040503050406030204" pitchFamily="18" charset="0"/>
                            </a:rPr>
                          </m:ctrlPr>
                        </m:dPr>
                        <m:e>
                          <m:r>
                            <a:rPr lang="en-US" sz="2400" i="1">
                              <a:latin typeface="Cambria Math" panose="02040503050406030204" pitchFamily="18" charset="0"/>
                            </a:rPr>
                            <m:t>𝑦</m:t>
                          </m:r>
                        </m:e>
                      </m:d>
                      <m:r>
                        <a:rPr lang="en-US" sz="2400" b="0" i="0" smtClean="0">
                          <a:latin typeface="Cambria Math" panose="02040503050406030204" pitchFamily="18" charset="0"/>
                        </a:rPr>
                        <m:t>=</m:t>
                      </m:r>
                      <m:r>
                        <a:rPr lang="en-US" sz="2400" b="1" i="1">
                          <a:solidFill>
                            <a:prstClr val="black"/>
                          </a:solidFill>
                          <a:latin typeface="Cambria Math" panose="02040503050406030204" pitchFamily="18" charset="0"/>
                        </a:rPr>
                        <m:t>𝟒</m:t>
                      </m:r>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𝟐</m:t>
                      </m:r>
                      <m:r>
                        <a:rPr lang="en-US" sz="2400" b="1" i="1">
                          <a:solidFill>
                            <a:prstClr val="black"/>
                          </a:solidFill>
                          <a:latin typeface="Cambria Math" panose="02040503050406030204" pitchFamily="18" charset="0"/>
                        </a:rPr>
                        <m:t>𝒚</m:t>
                      </m:r>
                      <m:r>
                        <a:rPr lang="en-US" sz="2400" b="1" i="1">
                          <a:solidFill>
                            <a:prstClr val="black"/>
                          </a:solidFill>
                          <a:latin typeface="Cambria Math" panose="02040503050406030204" pitchFamily="18" charset="0"/>
                          <a:ea typeface="Cambria Math" panose="02040503050406030204" pitchFamily="18" charset="0"/>
                        </a:rPr>
                        <m:t>⇒</m:t>
                      </m:r>
                      <m:r>
                        <a:rPr lang="en-US" sz="2400" b="0" i="1" smtClean="0">
                          <a:solidFill>
                            <a:prstClr val="black"/>
                          </a:solidFill>
                          <a:latin typeface="Cambria Math" panose="02040503050406030204" pitchFamily="18" charset="0"/>
                          <a:ea typeface="Cambria Math" panose="02040503050406030204" pitchFamily="18" charset="0"/>
                        </a:rPr>
                        <m:t>h</m:t>
                      </m:r>
                      <m:d>
                        <m:dPr>
                          <m:ctrlPr>
                            <a:rPr lang="en-US" sz="2400" i="1">
                              <a:latin typeface="Cambria Math" panose="02040503050406030204" pitchFamily="18" charset="0"/>
                            </a:rPr>
                          </m:ctrlPr>
                        </m:dPr>
                        <m:e>
                          <m:r>
                            <a:rPr lang="en-US" sz="2400" i="1">
                              <a:latin typeface="Cambria Math" panose="02040503050406030204" pitchFamily="18" charset="0"/>
                            </a:rPr>
                            <m:t>𝑦</m:t>
                          </m:r>
                        </m:e>
                      </m:d>
                      <m:r>
                        <a:rPr lang="en-US" sz="2400">
                          <a:latin typeface="Cambria Math" panose="02040503050406030204" pitchFamily="18" charset="0"/>
                        </a:rPr>
                        <m:t>=</m:t>
                      </m:r>
                      <m:r>
                        <a:rPr lang="en-US" sz="2400" b="1" i="1">
                          <a:solidFill>
                            <a:prstClr val="black"/>
                          </a:solidFill>
                          <a:latin typeface="Cambria Math" panose="02040503050406030204" pitchFamily="18" charset="0"/>
                        </a:rPr>
                        <m:t>𝟒</m:t>
                      </m:r>
                      <m:r>
                        <a:rPr lang="en-US" sz="2400" b="1" i="1" smtClean="0">
                          <a:solidFill>
                            <a:prstClr val="black"/>
                          </a:solidFill>
                          <a:latin typeface="Cambria Math" panose="02040503050406030204" pitchFamily="18" charset="0"/>
                        </a:rPr>
                        <m:t>𝒚</m:t>
                      </m:r>
                      <m:r>
                        <a:rPr lang="en-US" sz="2400" b="1" i="1">
                          <a:solidFill>
                            <a:prstClr val="black"/>
                          </a:solidFill>
                          <a:latin typeface="Cambria Math" panose="02040503050406030204" pitchFamily="18" charset="0"/>
                        </a:rPr>
                        <m:t>−</m:t>
                      </m:r>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𝒚</m:t>
                          </m:r>
                        </m:e>
                        <m:sup>
                          <m:r>
                            <a:rPr lang="en-US" sz="2400" b="1" i="1">
                              <a:solidFill>
                                <a:prstClr val="black"/>
                              </a:solidFill>
                              <a:latin typeface="Cambria Math" panose="02040503050406030204" pitchFamily="18" charset="0"/>
                            </a:rPr>
                            <m:t>𝟐</m:t>
                          </m:r>
                        </m:sup>
                      </m:sSup>
                    </m:oMath>
                  </m:oMathPara>
                </a14:m>
                <a:endParaRPr lang="en-US" sz="2400" b="1" dirty="0">
                  <a:solidFill>
                    <a:prstClr val="black"/>
                  </a:solidFill>
                </a:endParaRPr>
              </a:p>
              <a:p>
                <a:pPr algn="ctr" rtl="1"/>
                <a14:m>
                  <m:oMath xmlns:m="http://schemas.openxmlformats.org/officeDocument/2006/math">
                    <m:r>
                      <a:rPr lang="en-US" sz="2400" b="1" i="1">
                        <a:solidFill>
                          <a:prstClr val="black"/>
                        </a:solidFill>
                        <a:latin typeface="Cambria Math" panose="02040503050406030204" pitchFamily="18" charset="0"/>
                        <a:ea typeface="Cambria Math" panose="02040503050406030204" pitchFamily="18" charset="0"/>
                      </a:rPr>
                      <m:t>⇒</m:t>
                    </m:r>
                    <m:r>
                      <a:rPr lang="en-US" sz="2400" i="1">
                        <a:latin typeface="Cambria Math" panose="02040503050406030204" pitchFamily="18" charset="0"/>
                      </a:rPr>
                      <m:t>𝑓</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oMath>
                </a14:m>
                <a:r>
                  <a:rPr lang="en-US" sz="2400" dirty="0">
                    <a:cs typeface="B Nazanin" panose="00000400000000000000" pitchFamily="2" charset="-78"/>
                  </a:rPr>
                  <a:t>=</a:t>
                </a:r>
                <a14:m>
                  <m:oMath xmlns:m="http://schemas.openxmlformats.org/officeDocument/2006/math">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𝟐</m:t>
                        </m:r>
                        <m:r>
                          <a:rPr lang="en-US" sz="2400" b="1" i="1">
                            <a:solidFill>
                              <a:prstClr val="black"/>
                            </a:solidFill>
                            <a:latin typeface="Cambria Math" panose="02040503050406030204" pitchFamily="18" charset="0"/>
                          </a:rPr>
                          <m:t>𝒙𝒚</m:t>
                        </m:r>
                      </m:e>
                      <m:sup>
                        <m:r>
                          <a:rPr lang="en-US" sz="2400" b="1" i="1">
                            <a:solidFill>
                              <a:prstClr val="black"/>
                            </a:solidFill>
                            <a:latin typeface="Cambria Math" panose="02040503050406030204" pitchFamily="18" charset="0"/>
                          </a:rPr>
                          <m:t>𝟐</m:t>
                        </m:r>
                      </m:sup>
                    </m:sSup>
                    <m:r>
                      <a:rPr lang="en-US" sz="2400" b="1" i="1">
                        <a:solidFill>
                          <a:prstClr val="black"/>
                        </a:solidFill>
                        <a:latin typeface="Cambria Math" panose="02040503050406030204" pitchFamily="18" charset="0"/>
                      </a:rPr>
                      <m:t>−</m:t>
                    </m:r>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𝟐</m:t>
                        </m:r>
                        <m:r>
                          <a:rPr lang="en-US" sz="2400" b="1" i="1">
                            <a:solidFill>
                              <a:prstClr val="black"/>
                            </a:solidFill>
                            <a:latin typeface="Cambria Math" panose="02040503050406030204" pitchFamily="18" charset="0"/>
                          </a:rPr>
                          <m:t>𝒙</m:t>
                        </m:r>
                      </m:e>
                      <m:sup>
                        <m:r>
                          <a:rPr lang="en-US" sz="2400" b="1" i="1">
                            <a:solidFill>
                              <a:prstClr val="black"/>
                            </a:solidFill>
                            <a:latin typeface="Cambria Math" panose="02040503050406030204" pitchFamily="18" charset="0"/>
                          </a:rPr>
                          <m:t>𝟐</m:t>
                        </m:r>
                      </m:sup>
                    </m:sSup>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𝟓</m:t>
                    </m:r>
                    <m:r>
                      <a:rPr lang="en-US" sz="2400" b="1" i="1">
                        <a:solidFill>
                          <a:prstClr val="black"/>
                        </a:solidFill>
                        <a:latin typeface="Cambria Math" panose="02040503050406030204" pitchFamily="18" charset="0"/>
                      </a:rPr>
                      <m:t>𝒙</m:t>
                    </m:r>
                    <m:r>
                      <a:rPr lang="en-US" sz="2400" i="1">
                        <a:latin typeface="Cambria Math" panose="02040503050406030204" pitchFamily="18" charset="0"/>
                      </a:rPr>
                      <m:t>+</m:t>
                    </m:r>
                    <m:r>
                      <a:rPr lang="en-US" sz="2400" b="1" i="1">
                        <a:solidFill>
                          <a:prstClr val="black"/>
                        </a:solidFill>
                        <a:latin typeface="Cambria Math" panose="02040503050406030204" pitchFamily="18" charset="0"/>
                      </a:rPr>
                      <m:t>𝟒</m:t>
                    </m:r>
                    <m:r>
                      <a:rPr lang="en-US" sz="2400" b="1" i="1">
                        <a:solidFill>
                          <a:prstClr val="black"/>
                        </a:solidFill>
                        <a:latin typeface="Cambria Math" panose="02040503050406030204" pitchFamily="18" charset="0"/>
                      </a:rPr>
                      <m:t>𝒚</m:t>
                    </m:r>
                    <m:r>
                      <a:rPr lang="en-US" sz="2400" b="1" i="1">
                        <a:solidFill>
                          <a:prstClr val="black"/>
                        </a:solidFill>
                        <a:latin typeface="Cambria Math" panose="02040503050406030204" pitchFamily="18" charset="0"/>
                      </a:rPr>
                      <m:t>−</m:t>
                    </m:r>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𝒚</m:t>
                        </m:r>
                      </m:e>
                      <m:sup>
                        <m:r>
                          <a:rPr lang="en-US" sz="2400" b="1" i="1">
                            <a:solidFill>
                              <a:prstClr val="black"/>
                            </a:solidFill>
                            <a:latin typeface="Cambria Math" panose="02040503050406030204" pitchFamily="18" charset="0"/>
                          </a:rPr>
                          <m:t>𝟐</m:t>
                        </m:r>
                      </m:sup>
                    </m:sSup>
                  </m:oMath>
                </a14:m>
                <a:endParaRPr lang="fa-IR" sz="2400" dirty="0" smtClean="0">
                  <a:cs typeface="B Nazanin" panose="00000400000000000000" pitchFamily="2" charset="-78"/>
                </a:endParaRPr>
              </a:p>
              <a:p>
                <a:pPr algn="r" rtl="1"/>
                <a:r>
                  <a:rPr lang="fa-IR" sz="2400" dirty="0" smtClean="0">
                    <a:cs typeface="B Nazanin" panose="00000400000000000000" pitchFamily="2" charset="-78"/>
                  </a:rPr>
                  <a:t>و جواب عمومی برابر است با</a:t>
                </a:r>
              </a:p>
              <a:p>
                <a:pPr algn="ctr" rtl="1"/>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𝑓</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r>
                        <a:rPr lang="en-US" sz="2400" i="1">
                          <a:latin typeface="Cambria Math" panose="02040503050406030204" pitchFamily="18" charset="0"/>
                        </a:rPr>
                        <m:t>=</m:t>
                      </m:r>
                      <m:r>
                        <a:rPr lang="en-US" sz="2400" i="1">
                          <a:latin typeface="Cambria Math" panose="02040503050406030204" pitchFamily="18" charset="0"/>
                        </a:rPr>
                        <m:t>𝐶</m:t>
                      </m:r>
                      <m:r>
                        <a:rPr lang="en-US" sz="2400" b="1" i="1">
                          <a:solidFill>
                            <a:prstClr val="black"/>
                          </a:solidFill>
                          <a:latin typeface="Cambria Math" panose="02040503050406030204" pitchFamily="18" charset="0"/>
                          <a:ea typeface="Cambria Math" panose="02040503050406030204" pitchFamily="18" charset="0"/>
                        </a:rPr>
                        <m:t>⇒</m:t>
                      </m:r>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𝟐</m:t>
                          </m:r>
                          <m:r>
                            <a:rPr lang="en-US" sz="2400" b="1" i="1">
                              <a:solidFill>
                                <a:prstClr val="black"/>
                              </a:solidFill>
                              <a:latin typeface="Cambria Math" panose="02040503050406030204" pitchFamily="18" charset="0"/>
                            </a:rPr>
                            <m:t>𝒙𝒚</m:t>
                          </m:r>
                        </m:e>
                        <m:sup>
                          <m:r>
                            <a:rPr lang="en-US" sz="2400" b="1" i="1">
                              <a:solidFill>
                                <a:prstClr val="black"/>
                              </a:solidFill>
                              <a:latin typeface="Cambria Math" panose="02040503050406030204" pitchFamily="18" charset="0"/>
                            </a:rPr>
                            <m:t>𝟐</m:t>
                          </m:r>
                        </m:sup>
                      </m:sSup>
                      <m:r>
                        <a:rPr lang="en-US" sz="2400" b="1" i="1">
                          <a:solidFill>
                            <a:prstClr val="black"/>
                          </a:solidFill>
                          <a:latin typeface="Cambria Math" panose="02040503050406030204" pitchFamily="18" charset="0"/>
                        </a:rPr>
                        <m:t>−</m:t>
                      </m:r>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𝟐</m:t>
                          </m:r>
                          <m:r>
                            <a:rPr lang="en-US" sz="2400" b="1" i="1">
                              <a:solidFill>
                                <a:prstClr val="black"/>
                              </a:solidFill>
                              <a:latin typeface="Cambria Math" panose="02040503050406030204" pitchFamily="18" charset="0"/>
                            </a:rPr>
                            <m:t>𝒙</m:t>
                          </m:r>
                        </m:e>
                        <m:sup>
                          <m:r>
                            <a:rPr lang="en-US" sz="2400" b="1" i="1">
                              <a:solidFill>
                                <a:prstClr val="black"/>
                              </a:solidFill>
                              <a:latin typeface="Cambria Math" panose="02040503050406030204" pitchFamily="18" charset="0"/>
                            </a:rPr>
                            <m:t>𝟐</m:t>
                          </m:r>
                        </m:sup>
                      </m:sSup>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𝟓</m:t>
                      </m:r>
                      <m:r>
                        <a:rPr lang="en-US" sz="2400" b="1" i="1">
                          <a:solidFill>
                            <a:prstClr val="black"/>
                          </a:solidFill>
                          <a:latin typeface="Cambria Math" panose="02040503050406030204" pitchFamily="18" charset="0"/>
                        </a:rPr>
                        <m:t>𝒙</m:t>
                      </m:r>
                      <m:r>
                        <a:rPr lang="en-US" sz="2400" i="1">
                          <a:latin typeface="Cambria Math" panose="02040503050406030204" pitchFamily="18" charset="0"/>
                        </a:rPr>
                        <m:t>+</m:t>
                      </m:r>
                      <m:r>
                        <a:rPr lang="en-US" sz="2400" b="1" i="1">
                          <a:solidFill>
                            <a:prstClr val="black"/>
                          </a:solidFill>
                          <a:latin typeface="Cambria Math" panose="02040503050406030204" pitchFamily="18" charset="0"/>
                        </a:rPr>
                        <m:t>𝟒</m:t>
                      </m:r>
                      <m:r>
                        <a:rPr lang="en-US" sz="2400" b="1" i="1">
                          <a:solidFill>
                            <a:prstClr val="black"/>
                          </a:solidFill>
                          <a:latin typeface="Cambria Math" panose="02040503050406030204" pitchFamily="18" charset="0"/>
                        </a:rPr>
                        <m:t>𝒚</m:t>
                      </m:r>
                      <m:r>
                        <a:rPr lang="en-US" sz="2400" b="1" i="1">
                          <a:solidFill>
                            <a:prstClr val="black"/>
                          </a:solidFill>
                          <a:latin typeface="Cambria Math" panose="02040503050406030204" pitchFamily="18" charset="0"/>
                        </a:rPr>
                        <m:t>−</m:t>
                      </m:r>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𝒚</m:t>
                          </m:r>
                        </m:e>
                        <m:sup>
                          <m:r>
                            <a:rPr lang="en-US" sz="2400" b="1" i="1">
                              <a:solidFill>
                                <a:prstClr val="black"/>
                              </a:solidFill>
                              <a:latin typeface="Cambria Math" panose="02040503050406030204" pitchFamily="18" charset="0"/>
                            </a:rPr>
                            <m:t>𝟐</m:t>
                          </m:r>
                        </m:sup>
                      </m:sSup>
                      <m:r>
                        <a:rPr lang="en-US" sz="2400" b="1" i="1" smtClean="0">
                          <a:solidFill>
                            <a:prstClr val="black"/>
                          </a:solidFill>
                          <a:latin typeface="Cambria Math" panose="02040503050406030204" pitchFamily="18" charset="0"/>
                        </a:rPr>
                        <m:t>=</m:t>
                      </m:r>
                      <m:r>
                        <a:rPr lang="en-US" sz="2400" b="1" i="1" smtClean="0">
                          <a:solidFill>
                            <a:prstClr val="black"/>
                          </a:solidFill>
                          <a:latin typeface="Cambria Math" panose="02040503050406030204" pitchFamily="18" charset="0"/>
                        </a:rPr>
                        <m:t>𝒄</m:t>
                      </m:r>
                    </m:oMath>
                  </m:oMathPara>
                </a14:m>
                <a:endParaRPr lang="fa-IR" sz="2400" dirty="0">
                  <a:cs typeface="B Nazanin" panose="00000400000000000000" pitchFamily="2" charset="-78"/>
                </a:endParaRPr>
              </a:p>
            </p:txBody>
          </p:sp>
        </mc:Choice>
        <mc:Fallback>
          <p:sp>
            <p:nvSpPr>
              <p:cNvPr id="2" name="TextBox 1"/>
              <p:cNvSpPr txBox="1">
                <a:spLocks noRot="1" noChangeAspect="1" noMove="1" noResize="1" noEditPoints="1" noAdjustHandles="1" noChangeArrowheads="1" noChangeShapeType="1" noTextEdit="1"/>
              </p:cNvSpPr>
              <p:nvPr/>
            </p:nvSpPr>
            <p:spPr>
              <a:xfrm>
                <a:off x="0" y="0"/>
                <a:ext cx="12192000" cy="6030754"/>
              </a:xfrm>
              <a:prstGeom prst="rect">
                <a:avLst/>
              </a:prstGeom>
              <a:blipFill rotWithShape="0">
                <a:blip r:embed="rId2"/>
                <a:stretch>
                  <a:fillRect t="-404" r="-750" b="-506"/>
                </a:stretch>
              </a:blipFill>
            </p:spPr>
            <p:txBody>
              <a:bodyPr/>
              <a:lstStyle/>
              <a:p>
                <a:r>
                  <a:rPr lang="fa-IR">
                    <a:noFill/>
                  </a:rPr>
                  <a:t> </a:t>
                </a:r>
              </a:p>
            </p:txBody>
          </p:sp>
        </mc:Fallback>
      </mc:AlternateContent>
    </p:spTree>
    <p:extLst>
      <p:ext uri="{BB962C8B-B14F-4D97-AF65-F5344CB8AC3E}">
        <p14:creationId xmlns:p14="http://schemas.microsoft.com/office/powerpoint/2010/main" val="4255915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p:cNvSpPr txBox="1"/>
              <p:nvPr/>
            </p:nvSpPr>
            <p:spPr>
              <a:xfrm>
                <a:off x="0" y="0"/>
                <a:ext cx="12192000" cy="6039089"/>
              </a:xfrm>
              <a:prstGeom prst="rect">
                <a:avLst/>
              </a:prstGeom>
              <a:noFill/>
            </p:spPr>
            <p:txBody>
              <a:bodyPr wrap="square" rtlCol="1">
                <a:spAutoFit/>
              </a:bodyPr>
              <a:lstStyle/>
              <a:p>
                <a:pPr algn="r" rtl="1"/>
                <a:r>
                  <a:rPr lang="fa-IR" sz="2400" b="1" dirty="0" smtClean="0"/>
                  <a:t>مثال: معادله دیفرانسیل </a:t>
                </a:r>
                <a14:m>
                  <m:oMath xmlns:m="http://schemas.openxmlformats.org/officeDocument/2006/math">
                    <m:d>
                      <m:dPr>
                        <m:ctrlPr>
                          <a:rPr lang="en-US" sz="2400" b="1" i="1">
                            <a:solidFill>
                              <a:prstClr val="black"/>
                            </a:solidFill>
                            <a:latin typeface="Cambria Math" panose="02040503050406030204" pitchFamily="18" charset="0"/>
                          </a:rPr>
                        </m:ctrlPr>
                      </m:dPr>
                      <m:e>
                        <m:sSup>
                          <m:sSupPr>
                            <m:ctrlPr>
                              <a:rPr lang="en-US" sz="2400" b="1" i="1">
                                <a:solidFill>
                                  <a:prstClr val="black"/>
                                </a:solidFill>
                                <a:latin typeface="Cambria Math" panose="02040503050406030204" pitchFamily="18" charset="0"/>
                              </a:rPr>
                            </m:ctrlPr>
                          </m:sSupPr>
                          <m:e>
                            <m:r>
                              <a:rPr lang="en-US" sz="2400" b="1" i="1" smtClean="0">
                                <a:solidFill>
                                  <a:prstClr val="black"/>
                                </a:solidFill>
                                <a:latin typeface="Cambria Math" panose="02040503050406030204" pitchFamily="18" charset="0"/>
                              </a:rPr>
                              <m:t>𝟐</m:t>
                            </m:r>
                            <m:r>
                              <a:rPr lang="en-US" sz="2400" b="1" i="1" smtClean="0">
                                <a:solidFill>
                                  <a:prstClr val="black"/>
                                </a:solidFill>
                                <a:latin typeface="Cambria Math" panose="02040503050406030204" pitchFamily="18" charset="0"/>
                              </a:rPr>
                              <m:t>𝒚</m:t>
                            </m:r>
                          </m:e>
                          <m:sup>
                            <m:r>
                              <a:rPr lang="en-US" sz="2400" b="1" i="1">
                                <a:solidFill>
                                  <a:prstClr val="black"/>
                                </a:solidFill>
                                <a:latin typeface="Cambria Math" panose="02040503050406030204" pitchFamily="18" charset="0"/>
                              </a:rPr>
                              <m:t>𝟐</m:t>
                            </m:r>
                          </m:sup>
                        </m:sSup>
                        <m:r>
                          <a:rPr lang="en-US" sz="2400" b="1" i="1" smtClean="0">
                            <a:solidFill>
                              <a:prstClr val="black"/>
                            </a:solidFill>
                            <a:latin typeface="Cambria Math" panose="02040503050406030204" pitchFamily="18" charset="0"/>
                          </a:rPr>
                          <m:t>−</m:t>
                        </m:r>
                        <m:r>
                          <a:rPr lang="en-US" sz="2400" b="1" i="1" smtClean="0">
                            <a:solidFill>
                              <a:prstClr val="black"/>
                            </a:solidFill>
                            <a:latin typeface="Cambria Math" panose="02040503050406030204" pitchFamily="18" charset="0"/>
                          </a:rPr>
                          <m:t>𝟒</m:t>
                        </m:r>
                        <m:r>
                          <a:rPr lang="en-US" sz="2400" b="1" i="1" smtClean="0">
                            <a:solidFill>
                              <a:prstClr val="black"/>
                            </a:solidFill>
                            <a:latin typeface="Cambria Math" panose="02040503050406030204" pitchFamily="18" charset="0"/>
                          </a:rPr>
                          <m:t>𝒙</m:t>
                        </m:r>
                        <m:r>
                          <a:rPr lang="en-US" sz="2400" b="1" i="1" smtClean="0">
                            <a:solidFill>
                              <a:prstClr val="black"/>
                            </a:solidFill>
                            <a:latin typeface="Cambria Math" panose="02040503050406030204" pitchFamily="18" charset="0"/>
                          </a:rPr>
                          <m:t>+</m:t>
                        </m:r>
                        <m:r>
                          <a:rPr lang="en-US" sz="2400" b="1" i="1" smtClean="0">
                            <a:solidFill>
                              <a:prstClr val="black"/>
                            </a:solidFill>
                            <a:latin typeface="Cambria Math" panose="02040503050406030204" pitchFamily="18" charset="0"/>
                          </a:rPr>
                          <m:t>𝟓</m:t>
                        </m:r>
                      </m:e>
                    </m:d>
                    <m:r>
                      <a:rPr lang="en-US" sz="2400" b="1" i="1" smtClean="0">
                        <a:solidFill>
                          <a:prstClr val="black"/>
                        </a:solidFill>
                        <a:latin typeface="Cambria Math" panose="02040503050406030204" pitchFamily="18" charset="0"/>
                      </a:rPr>
                      <m:t>𝒅𝒙</m:t>
                    </m:r>
                    <m:r>
                      <a:rPr lang="en-US" sz="2400" b="1" i="1" smtClean="0">
                        <a:solidFill>
                          <a:prstClr val="black"/>
                        </a:solidFill>
                        <a:latin typeface="Cambria Math" panose="02040503050406030204" pitchFamily="18" charset="0"/>
                      </a:rPr>
                      <m:t>+</m:t>
                    </m:r>
                    <m:d>
                      <m:dPr>
                        <m:ctrlPr>
                          <a:rPr lang="en-US" sz="2400" b="1" i="1">
                            <a:solidFill>
                              <a:prstClr val="black"/>
                            </a:solidFill>
                            <a:latin typeface="Cambria Math" panose="02040503050406030204" pitchFamily="18" charset="0"/>
                          </a:rPr>
                        </m:ctrlPr>
                      </m:dPr>
                      <m:e>
                        <m:r>
                          <a:rPr lang="en-US" sz="2400" b="1" i="1" smtClean="0">
                            <a:solidFill>
                              <a:prstClr val="black"/>
                            </a:solidFill>
                            <a:latin typeface="Cambria Math" panose="02040503050406030204" pitchFamily="18" charset="0"/>
                          </a:rPr>
                          <m:t>𝟒</m:t>
                        </m:r>
                        <m:r>
                          <a:rPr lang="en-US" sz="2400" b="1" i="1" smtClean="0">
                            <a:solidFill>
                              <a:prstClr val="black"/>
                            </a:solidFill>
                            <a:latin typeface="Cambria Math" panose="02040503050406030204" pitchFamily="18" charset="0"/>
                          </a:rPr>
                          <m:t>−</m:t>
                        </m:r>
                        <m:r>
                          <a:rPr lang="en-US" sz="2400" b="1" i="1" smtClean="0">
                            <a:solidFill>
                              <a:prstClr val="black"/>
                            </a:solidFill>
                            <a:latin typeface="Cambria Math" panose="02040503050406030204" pitchFamily="18" charset="0"/>
                          </a:rPr>
                          <m:t>𝟐</m:t>
                        </m:r>
                        <m:r>
                          <a:rPr lang="en-US" sz="2400" b="1" i="1" smtClean="0">
                            <a:solidFill>
                              <a:prstClr val="black"/>
                            </a:solidFill>
                            <a:latin typeface="Cambria Math" panose="02040503050406030204" pitchFamily="18" charset="0"/>
                          </a:rPr>
                          <m:t>𝒚</m:t>
                        </m:r>
                        <m:r>
                          <a:rPr lang="en-US" sz="2400" b="1" i="1" smtClean="0">
                            <a:solidFill>
                              <a:prstClr val="black"/>
                            </a:solidFill>
                            <a:latin typeface="Cambria Math" panose="02040503050406030204" pitchFamily="18" charset="0"/>
                          </a:rPr>
                          <m:t>+</m:t>
                        </m:r>
                        <m:r>
                          <a:rPr lang="en-US" sz="2400" b="1" i="1" smtClean="0">
                            <a:solidFill>
                              <a:prstClr val="black"/>
                            </a:solidFill>
                            <a:latin typeface="Cambria Math" panose="02040503050406030204" pitchFamily="18" charset="0"/>
                          </a:rPr>
                          <m:t>𝟒</m:t>
                        </m:r>
                        <m:r>
                          <a:rPr lang="en-US" sz="2400" b="1" i="1" smtClean="0">
                            <a:solidFill>
                              <a:prstClr val="black"/>
                            </a:solidFill>
                            <a:latin typeface="Cambria Math" panose="02040503050406030204" pitchFamily="18" charset="0"/>
                          </a:rPr>
                          <m:t>𝒙𝒚</m:t>
                        </m:r>
                      </m:e>
                    </m:d>
                    <m:r>
                      <a:rPr lang="en-US" sz="2400" b="1" i="1" smtClean="0">
                        <a:solidFill>
                          <a:prstClr val="black"/>
                        </a:solidFill>
                        <a:latin typeface="Cambria Math" panose="02040503050406030204" pitchFamily="18" charset="0"/>
                      </a:rPr>
                      <m:t>𝒅𝒚</m:t>
                    </m:r>
                    <m:r>
                      <a:rPr lang="en-US" sz="2400" i="1">
                        <a:latin typeface="Cambria Math" panose="02040503050406030204" pitchFamily="18" charset="0"/>
                      </a:rPr>
                      <m:t>=</m:t>
                    </m:r>
                    <m:r>
                      <a:rPr lang="en-US" sz="2400" i="1">
                        <a:latin typeface="Cambria Math" panose="02040503050406030204" pitchFamily="18" charset="0"/>
                      </a:rPr>
                      <m:t>0</m:t>
                    </m:r>
                  </m:oMath>
                </a14:m>
                <a:r>
                  <a:rPr lang="fa-IR" sz="2400" b="1" i="1" dirty="0" smtClean="0">
                    <a:solidFill>
                      <a:prstClr val="black"/>
                    </a:solidFill>
                    <a:latin typeface="Cambria Math" panose="02040503050406030204" pitchFamily="18" charset="0"/>
                  </a:rPr>
                  <a:t> حل کنید.</a:t>
                </a:r>
              </a:p>
              <a:p>
                <a:pPr rtl="1"/>
                <a:r>
                  <a:rPr lang="en-US" sz="2400" dirty="0" smtClean="0"/>
                  <a:t>           </a:t>
                </a:r>
                <a14:m>
                  <m:oMath xmlns:m="http://schemas.openxmlformats.org/officeDocument/2006/math">
                    <m:r>
                      <a:rPr lang="en-US" sz="2400" i="1">
                        <a:latin typeface="Cambria Math" panose="02040503050406030204" pitchFamily="18" charset="0"/>
                      </a:rPr>
                      <m:t>𝑀</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r>
                      <a:rPr lang="en-US" sz="2400" b="1" i="1" smtClean="0">
                        <a:latin typeface="Cambria Math" panose="02040503050406030204" pitchFamily="18" charset="0"/>
                      </a:rPr>
                      <m:t>=</m:t>
                    </m:r>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𝟐</m:t>
                        </m:r>
                        <m:r>
                          <a:rPr lang="en-US" sz="2400" b="1" i="1">
                            <a:solidFill>
                              <a:prstClr val="black"/>
                            </a:solidFill>
                            <a:latin typeface="Cambria Math" panose="02040503050406030204" pitchFamily="18" charset="0"/>
                          </a:rPr>
                          <m:t>𝒚</m:t>
                        </m:r>
                      </m:e>
                      <m:sup>
                        <m:r>
                          <a:rPr lang="en-US" sz="2400" b="1" i="1">
                            <a:solidFill>
                              <a:prstClr val="black"/>
                            </a:solidFill>
                            <a:latin typeface="Cambria Math" panose="02040503050406030204" pitchFamily="18" charset="0"/>
                          </a:rPr>
                          <m:t>𝟐</m:t>
                        </m:r>
                      </m:sup>
                    </m:sSup>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𝟒</m:t>
                    </m:r>
                    <m:r>
                      <a:rPr lang="en-US" sz="2400" b="1" i="1">
                        <a:solidFill>
                          <a:prstClr val="black"/>
                        </a:solidFill>
                        <a:latin typeface="Cambria Math" panose="02040503050406030204" pitchFamily="18" charset="0"/>
                      </a:rPr>
                      <m:t>𝒙</m:t>
                    </m:r>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𝟓</m:t>
                    </m:r>
                  </m:oMath>
                </a14:m>
                <a:r>
                  <a:rPr lang="en-US" sz="2400" b="1" dirty="0">
                    <a:solidFill>
                      <a:prstClr val="black"/>
                    </a:solidFill>
                    <a:ea typeface="Cambria Math" panose="02040503050406030204" pitchFamily="18" charset="0"/>
                  </a:rPr>
                  <a:t> </a:t>
                </a:r>
                <a14:m>
                  <m:oMath xmlns:m="http://schemas.openxmlformats.org/officeDocument/2006/math">
                    <m:r>
                      <a:rPr lang="en-US" sz="2400" b="1" i="1">
                        <a:solidFill>
                          <a:prstClr val="black"/>
                        </a:solidFill>
                        <a:latin typeface="Cambria Math" panose="02040503050406030204" pitchFamily="18" charset="0"/>
                        <a:ea typeface="Cambria Math" panose="02040503050406030204" pitchFamily="18" charset="0"/>
                      </a:rPr>
                      <m:t>⇒</m:t>
                    </m:r>
                    <m:sSub>
                      <m:sSubPr>
                        <m:ctrlPr>
                          <a:rPr lang="fa-IR" sz="2400" i="1">
                            <a:latin typeface="Cambria Math" panose="02040503050406030204" pitchFamily="18" charset="0"/>
                          </a:rPr>
                        </m:ctrlPr>
                      </m:sSubPr>
                      <m:e>
                        <m:r>
                          <a:rPr lang="en-US" sz="2400" i="1">
                            <a:latin typeface="Cambria Math" panose="02040503050406030204" pitchFamily="18" charset="0"/>
                          </a:rPr>
                          <m:t>𝑀</m:t>
                        </m:r>
                      </m:e>
                      <m:sub>
                        <m:r>
                          <a:rPr lang="en-US" sz="2400" i="1">
                            <a:latin typeface="Cambria Math" panose="02040503050406030204" pitchFamily="18" charset="0"/>
                          </a:rPr>
                          <m:t>𝑦</m:t>
                        </m:r>
                      </m:sub>
                    </m:sSub>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oMath>
                </a14:m>
                <a:r>
                  <a:rPr lang="en-US" sz="2400" b="1" i="1" dirty="0" smtClean="0">
                    <a:solidFill>
                      <a:prstClr val="black"/>
                    </a:solidFill>
                    <a:latin typeface="Cambria Math" panose="02040503050406030204" pitchFamily="18" charset="0"/>
                  </a:rPr>
                  <a:t>=4y </a:t>
                </a:r>
                <a:endParaRPr lang="en-US" sz="2400" b="0" i="1" dirty="0" smtClean="0">
                  <a:latin typeface="Cambria Math" panose="02040503050406030204" pitchFamily="18" charset="0"/>
                </a:endParaRPr>
              </a:p>
              <a:p>
                <a:pPr rtl="1"/>
                <a:r>
                  <a:rPr lang="en-US" sz="2400" b="0" dirty="0" smtClean="0"/>
                  <a:t>           </a:t>
                </a:r>
                <a14:m>
                  <m:oMath xmlns:m="http://schemas.openxmlformats.org/officeDocument/2006/math">
                    <m:r>
                      <a:rPr lang="en-US" sz="2400" b="0" i="1" smtClean="0">
                        <a:latin typeface="Cambria Math" panose="02040503050406030204" pitchFamily="18" charset="0"/>
                      </a:rPr>
                      <m:t>𝑁</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r>
                      <a:rPr lang="en-US" sz="2400" b="1" i="1">
                        <a:latin typeface="Cambria Math" panose="02040503050406030204" pitchFamily="18" charset="0"/>
                      </a:rPr>
                      <m:t>=</m:t>
                    </m:r>
                    <m:r>
                      <a:rPr lang="en-US" sz="2400" b="1" i="1">
                        <a:solidFill>
                          <a:prstClr val="black"/>
                        </a:solidFill>
                        <a:latin typeface="Cambria Math" panose="02040503050406030204" pitchFamily="18" charset="0"/>
                      </a:rPr>
                      <m:t>𝟒</m:t>
                    </m:r>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𝟐</m:t>
                    </m:r>
                    <m:r>
                      <a:rPr lang="en-US" sz="2400" b="1" i="1">
                        <a:solidFill>
                          <a:prstClr val="black"/>
                        </a:solidFill>
                        <a:latin typeface="Cambria Math" panose="02040503050406030204" pitchFamily="18" charset="0"/>
                      </a:rPr>
                      <m:t>𝒚</m:t>
                    </m:r>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𝟒</m:t>
                    </m:r>
                    <m:r>
                      <a:rPr lang="en-US" sz="2400" b="1" i="1">
                        <a:solidFill>
                          <a:prstClr val="black"/>
                        </a:solidFill>
                        <a:latin typeface="Cambria Math" panose="02040503050406030204" pitchFamily="18" charset="0"/>
                      </a:rPr>
                      <m:t>𝒙𝒚</m:t>
                    </m:r>
                    <m:r>
                      <a:rPr lang="en-US" sz="2400" b="1" i="1">
                        <a:solidFill>
                          <a:prstClr val="black"/>
                        </a:solidFill>
                        <a:latin typeface="Cambria Math" panose="02040503050406030204" pitchFamily="18" charset="0"/>
                        <a:ea typeface="Cambria Math" panose="02040503050406030204" pitchFamily="18" charset="0"/>
                      </a:rPr>
                      <m:t>⇒</m:t>
                    </m:r>
                    <m:sSub>
                      <m:sSubPr>
                        <m:ctrlPr>
                          <a:rPr lang="fa-IR"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𝑥</m:t>
                        </m:r>
                      </m:sub>
                    </m:sSub>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oMath>
                </a14:m>
                <a:r>
                  <a:rPr lang="en-US" sz="2400" b="1" i="1" dirty="0">
                    <a:solidFill>
                      <a:prstClr val="black"/>
                    </a:solidFill>
                    <a:latin typeface="Cambria Math" panose="02040503050406030204" pitchFamily="18" charset="0"/>
                  </a:rPr>
                  <a:t>=4y</a:t>
                </a:r>
                <a:endParaRPr lang="en-US" sz="2400" b="1" i="1" dirty="0" smtClean="0">
                  <a:solidFill>
                    <a:prstClr val="black"/>
                  </a:solidFill>
                  <a:latin typeface="Cambria Math" panose="02040503050406030204" pitchFamily="18" charset="0"/>
                </a:endParaRPr>
              </a:p>
              <a:p>
                <a:pPr algn="r" rtl="1"/>
                <a:r>
                  <a:rPr lang="fa-IR" sz="2200" b="1" i="1" dirty="0">
                    <a:solidFill>
                      <a:prstClr val="black"/>
                    </a:solidFill>
                    <a:latin typeface="Cambria Math" panose="02040503050406030204" pitchFamily="18" charset="0"/>
                  </a:rPr>
                  <a:t>چون </a:t>
                </a:r>
                <a14:m>
                  <m:oMath xmlns:m="http://schemas.openxmlformats.org/officeDocument/2006/math">
                    <m:sSub>
                      <m:sSubPr>
                        <m:ctrlPr>
                          <a:rPr lang="fa-IR" sz="2400" i="1">
                            <a:latin typeface="Cambria Math" panose="02040503050406030204" pitchFamily="18" charset="0"/>
                          </a:rPr>
                        </m:ctrlPr>
                      </m:sSubPr>
                      <m:e>
                        <m:r>
                          <a:rPr lang="en-US" sz="2400" i="1">
                            <a:latin typeface="Cambria Math" panose="02040503050406030204" pitchFamily="18" charset="0"/>
                          </a:rPr>
                          <m:t>𝑀</m:t>
                        </m:r>
                      </m:e>
                      <m:sub>
                        <m:r>
                          <a:rPr lang="en-US" sz="2400" i="1">
                            <a:latin typeface="Cambria Math" panose="02040503050406030204" pitchFamily="18" charset="0"/>
                          </a:rPr>
                          <m:t>𝑦</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𝑥</m:t>
                        </m:r>
                      </m:sub>
                    </m:sSub>
                    <m:r>
                      <a:rPr lang="fa-IR" sz="2400" i="1">
                        <a:latin typeface="Cambria Math" panose="02040503050406030204" pitchFamily="18" charset="0"/>
                      </a:rPr>
                      <m:t> </m:t>
                    </m:r>
                  </m:oMath>
                </a14:m>
                <a:r>
                  <a:rPr lang="fa-IR" sz="2400" b="1" i="1" dirty="0" smtClean="0">
                    <a:solidFill>
                      <a:prstClr val="black"/>
                    </a:solidFill>
                    <a:latin typeface="Cambria Math" panose="02040503050406030204" pitchFamily="18" charset="0"/>
                  </a:rPr>
                  <a:t> پس </a:t>
                </a:r>
                <a:r>
                  <a:rPr lang="fa-IR" sz="2400" b="1" i="1" dirty="0" smtClean="0">
                    <a:solidFill>
                      <a:prstClr val="black"/>
                    </a:solidFill>
                    <a:latin typeface="Cambria Math" panose="02040503050406030204" pitchFamily="18" charset="0"/>
                  </a:rPr>
                  <a:t>معادله کامل است بنابراین تابع چون </a:t>
                </a:r>
                <a:r>
                  <a:rPr lang="fa-IR" sz="2400" dirty="0" smtClean="0">
                    <a:cs typeface="B Nazanin" panose="00000400000000000000" pitchFamily="2" charset="-78"/>
                  </a:rPr>
                  <a:t> </a:t>
                </a:r>
                <a14:m>
                  <m:oMath xmlns:m="http://schemas.openxmlformats.org/officeDocument/2006/math">
                    <m:r>
                      <a:rPr lang="en-US" sz="2400" i="1">
                        <a:latin typeface="Cambria Math" panose="02040503050406030204" pitchFamily="18" charset="0"/>
                      </a:rPr>
                      <m:t>𝑓</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oMath>
                </a14:m>
                <a:r>
                  <a:rPr lang="fa-IR" sz="2400" dirty="0">
                    <a:cs typeface="B Nazanin" panose="00000400000000000000" pitchFamily="2" charset="-78"/>
                  </a:rPr>
                  <a:t>  وجود دارد که </a:t>
                </a:r>
              </a:p>
              <a:p>
                <a:pPr algn="ctr" rtl="1"/>
                <a14:m>
                  <m:oMathPara xmlns:m="http://schemas.openxmlformats.org/officeDocument/2006/math">
                    <m:oMathParaPr>
                      <m:jc m:val="centerGroup"/>
                    </m:oMathParaPr>
                    <m:oMath xmlns:m="http://schemas.openxmlformats.org/officeDocument/2006/math">
                      <m:sSub>
                        <m:sSubPr>
                          <m:ctrlPr>
                            <a:rPr lang="fa-IR" sz="2400" i="1">
                              <a:latin typeface="Cambria Math" panose="02040503050406030204" pitchFamily="18" charset="0"/>
                            </a:rPr>
                          </m:ctrlPr>
                        </m:sSubPr>
                        <m:e>
                          <m:r>
                            <a:rPr lang="en-US" sz="2400" i="1">
                              <a:latin typeface="Cambria Math" panose="02040503050406030204" pitchFamily="18" charset="0"/>
                            </a:rPr>
                            <m:t>𝑓</m:t>
                          </m:r>
                        </m:e>
                        <m:sub>
                          <m:r>
                            <a:rPr lang="en-US" sz="2400" i="1">
                              <a:latin typeface="Cambria Math" panose="02040503050406030204" pitchFamily="18" charset="0"/>
                            </a:rPr>
                            <m:t>𝑥</m:t>
                          </m:r>
                        </m:sub>
                      </m:sSub>
                      <m:r>
                        <a:rPr lang="en-US" sz="2400" i="1">
                          <a:latin typeface="Cambria Math" panose="02040503050406030204" pitchFamily="18" charset="0"/>
                        </a:rPr>
                        <m:t>=</m:t>
                      </m:r>
                      <m:r>
                        <a:rPr lang="en-US" sz="2400" i="1">
                          <a:latin typeface="Cambria Math" panose="02040503050406030204" pitchFamily="18" charset="0"/>
                        </a:rPr>
                        <m:t>𝑀</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r>
                        <a:rPr lang="en-US" sz="2400" b="0" i="1" smtClean="0">
                          <a:latin typeface="Cambria Math" panose="02040503050406030204" pitchFamily="18" charset="0"/>
                        </a:rPr>
                        <m:t> </m:t>
                      </m:r>
                      <m:r>
                        <a:rPr lang="en-US" sz="2400" i="1">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rPr>
                            <m:t>𝑓</m:t>
                          </m:r>
                        </m:e>
                        <m:sub>
                          <m:r>
                            <a:rPr lang="en-US" sz="2400" i="1">
                              <a:latin typeface="Cambria Math" panose="02040503050406030204" pitchFamily="18" charset="0"/>
                            </a:rPr>
                            <m:t>𝑦</m:t>
                          </m:r>
                        </m:sub>
                      </m:sSub>
                      <m:r>
                        <a:rPr lang="en-US" sz="2400" i="1">
                          <a:latin typeface="Cambria Math" panose="02040503050406030204" pitchFamily="18" charset="0"/>
                        </a:rPr>
                        <m:t>=</m:t>
                      </m:r>
                      <m:r>
                        <a:rPr lang="en-US" sz="2400" i="1">
                          <a:latin typeface="Cambria Math" panose="02040503050406030204" pitchFamily="18" charset="0"/>
                        </a:rPr>
                        <m:t>𝑁</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oMath>
                  </m:oMathPara>
                </a14:m>
                <a:endParaRPr lang="en-US" sz="2400" b="1" i="1" dirty="0">
                  <a:solidFill>
                    <a:prstClr val="black"/>
                  </a:solidFill>
                  <a:latin typeface="Cambria Math" panose="02040503050406030204" pitchFamily="18" charset="0"/>
                </a:endParaRPr>
              </a:p>
              <a:p>
                <a:pPr algn="r" rtl="1"/>
                <a:r>
                  <a:rPr lang="fa-IR" sz="2400" dirty="0" smtClean="0">
                    <a:cs typeface="B Nazanin" panose="00000400000000000000" pitchFamily="2" charset="-78"/>
                  </a:rPr>
                  <a:t>با </a:t>
                </a:r>
                <a:r>
                  <a:rPr lang="fa-IR" sz="2400" dirty="0">
                    <a:cs typeface="B Nazanin" panose="00000400000000000000" pitchFamily="2" charset="-78"/>
                  </a:rPr>
                  <a:t>انتگرالگیری از</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𝑓</m:t>
                        </m:r>
                      </m:e>
                      <m:sub>
                        <m:r>
                          <a:rPr lang="en-US" sz="2400" i="1">
                            <a:latin typeface="Cambria Math" panose="02040503050406030204" pitchFamily="18" charset="0"/>
                          </a:rPr>
                          <m:t>𝑦</m:t>
                        </m:r>
                      </m:sub>
                    </m:sSub>
                    <m:r>
                      <a:rPr lang="en-US" sz="2400" i="1">
                        <a:latin typeface="Cambria Math" panose="02040503050406030204" pitchFamily="18" charset="0"/>
                      </a:rPr>
                      <m:t>=</m:t>
                    </m:r>
                    <m:r>
                      <a:rPr lang="en-US" sz="2400" i="1">
                        <a:latin typeface="Cambria Math" panose="02040503050406030204" pitchFamily="18" charset="0"/>
                      </a:rPr>
                      <m:t>𝑁</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oMath>
                </a14:m>
                <a:r>
                  <a:rPr lang="fa-IR" sz="2400" dirty="0" smtClean="0">
                    <a:cs typeface="B Nazanin" panose="00000400000000000000" pitchFamily="2" charset="-78"/>
                  </a:rPr>
                  <a:t> نسبت </a:t>
                </a:r>
                <a:r>
                  <a:rPr lang="fa-IR" sz="2400" dirty="0">
                    <a:cs typeface="B Nazanin" panose="00000400000000000000" pitchFamily="2" charset="-78"/>
                  </a:rPr>
                  <a:t>به</a:t>
                </a:r>
                <a14:m>
                  <m:oMath xmlns:m="http://schemas.openxmlformats.org/officeDocument/2006/math">
                    <m:r>
                      <a:rPr lang="en-US" sz="2400" i="1">
                        <a:latin typeface="Cambria Math" panose="02040503050406030204" pitchFamily="18" charset="0"/>
                      </a:rPr>
                      <m:t>𝑦</m:t>
                    </m:r>
                  </m:oMath>
                </a14:m>
                <a:r>
                  <a:rPr lang="fa-IR" sz="2400" dirty="0" smtClean="0">
                    <a:cs typeface="B Nazanin" panose="00000400000000000000" pitchFamily="2" charset="-78"/>
                  </a:rPr>
                  <a:t> </a:t>
                </a:r>
                <a:r>
                  <a:rPr lang="fa-IR" sz="2400" dirty="0">
                    <a:cs typeface="B Nazanin" panose="00000400000000000000" pitchFamily="2" charset="-78"/>
                  </a:rPr>
                  <a:t>داریم</a:t>
                </a:r>
              </a:p>
              <a:p>
                <a:pPr algn="ctr" rtl="1"/>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𝑓</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r>
                        <a:rPr lang="en-US" sz="2400" i="1">
                          <a:latin typeface="Cambria Math" panose="02040503050406030204" pitchFamily="18" charset="0"/>
                        </a:rPr>
                        <m:t>=</m:t>
                      </m:r>
                      <m:nary>
                        <m:naryPr>
                          <m:limLoc m:val="undOvr"/>
                          <m:subHide m:val="on"/>
                          <m:supHide m:val="on"/>
                          <m:ctrlPr>
                            <a:rPr lang="en-US" sz="2400" b="1" i="1">
                              <a:solidFill>
                                <a:prstClr val="black"/>
                              </a:solidFill>
                              <a:latin typeface="Cambria Math" panose="02040503050406030204" pitchFamily="18" charset="0"/>
                              <a:ea typeface="Cambria Math" panose="02040503050406030204" pitchFamily="18" charset="0"/>
                            </a:rPr>
                          </m:ctrlPr>
                        </m:naryPr>
                        <m:sub/>
                        <m:sup/>
                        <m:e>
                          <m:r>
                            <a:rPr lang="en-US" sz="2400" i="1">
                              <a:latin typeface="Cambria Math" panose="02040503050406030204" pitchFamily="18" charset="0"/>
                            </a:rPr>
                            <m:t>𝑁</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r>
                            <a:rPr lang="en-US" sz="2400" b="1" i="1">
                              <a:solidFill>
                                <a:prstClr val="black"/>
                              </a:solidFill>
                              <a:latin typeface="Cambria Math" panose="02040503050406030204" pitchFamily="18" charset="0"/>
                            </a:rPr>
                            <m:t>𝒅</m:t>
                          </m:r>
                          <m:r>
                            <a:rPr lang="en-US" sz="2400" b="1" i="1" smtClean="0">
                              <a:solidFill>
                                <a:prstClr val="black"/>
                              </a:solidFill>
                              <a:latin typeface="Cambria Math" panose="02040503050406030204" pitchFamily="18" charset="0"/>
                            </a:rPr>
                            <m:t>𝒚</m:t>
                          </m:r>
                        </m:e>
                      </m:nary>
                      <m:r>
                        <a:rPr lang="en-US" sz="2400" i="1">
                          <a:solidFill>
                            <a:prstClr val="black"/>
                          </a:solidFill>
                          <a:latin typeface="Cambria Math" panose="02040503050406030204" pitchFamily="18" charset="0"/>
                        </a:rPr>
                        <m:t>=</m:t>
                      </m:r>
                      <m:nary>
                        <m:naryPr>
                          <m:limLoc m:val="undOvr"/>
                          <m:subHide m:val="on"/>
                          <m:supHide m:val="on"/>
                          <m:ctrlPr>
                            <a:rPr lang="en-US" sz="2400" b="1" i="1">
                              <a:solidFill>
                                <a:prstClr val="black"/>
                              </a:solidFill>
                              <a:latin typeface="Cambria Math" panose="02040503050406030204" pitchFamily="18" charset="0"/>
                              <a:ea typeface="Cambria Math" panose="02040503050406030204" pitchFamily="18" charset="0"/>
                            </a:rPr>
                          </m:ctrlPr>
                        </m:naryPr>
                        <m:sub/>
                        <m:sup/>
                        <m:e>
                          <m:d>
                            <m:dPr>
                              <m:ctrlPr>
                                <a:rPr lang="en-US" sz="2400" b="1" i="1">
                                  <a:solidFill>
                                    <a:prstClr val="black"/>
                                  </a:solidFill>
                                  <a:latin typeface="Cambria Math" panose="02040503050406030204" pitchFamily="18" charset="0"/>
                                </a:rPr>
                              </m:ctrlPr>
                            </m:dPr>
                            <m:e>
                              <m:r>
                                <a:rPr lang="en-US" sz="2400" b="1" i="1">
                                  <a:solidFill>
                                    <a:prstClr val="black"/>
                                  </a:solidFill>
                                  <a:latin typeface="Cambria Math" panose="02040503050406030204" pitchFamily="18" charset="0"/>
                                </a:rPr>
                                <m:t>𝟒</m:t>
                              </m:r>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𝟐</m:t>
                              </m:r>
                              <m:r>
                                <a:rPr lang="en-US" sz="2400" b="1" i="1">
                                  <a:solidFill>
                                    <a:prstClr val="black"/>
                                  </a:solidFill>
                                  <a:latin typeface="Cambria Math" panose="02040503050406030204" pitchFamily="18" charset="0"/>
                                </a:rPr>
                                <m:t>𝒚</m:t>
                              </m:r>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𝟒</m:t>
                              </m:r>
                              <m:r>
                                <a:rPr lang="en-US" sz="2400" b="1" i="1">
                                  <a:solidFill>
                                    <a:prstClr val="black"/>
                                  </a:solidFill>
                                  <a:latin typeface="Cambria Math" panose="02040503050406030204" pitchFamily="18" charset="0"/>
                                </a:rPr>
                                <m:t>𝒙𝒚</m:t>
                              </m:r>
                            </m:e>
                          </m:d>
                          <m:r>
                            <a:rPr lang="en-US" sz="2400" b="1" i="1">
                              <a:solidFill>
                                <a:prstClr val="black"/>
                              </a:solidFill>
                              <a:latin typeface="Cambria Math" panose="02040503050406030204" pitchFamily="18" charset="0"/>
                            </a:rPr>
                            <m:t>𝒅𝒚</m:t>
                          </m:r>
                        </m:e>
                      </m:nary>
                      <m:r>
                        <a:rPr lang="fa-IR" sz="2400" b="0" i="1" smtClean="0">
                          <a:latin typeface="Cambria Math" panose="02040503050406030204" pitchFamily="18" charset="0"/>
                        </a:rPr>
                        <m:t>=</m:t>
                      </m:r>
                      <m:sSup>
                        <m:sSupPr>
                          <m:ctrlPr>
                            <a:rPr lang="en-US" sz="2400" b="1" i="1">
                              <a:solidFill>
                                <a:prstClr val="black"/>
                              </a:solidFill>
                              <a:latin typeface="Cambria Math" panose="02040503050406030204" pitchFamily="18" charset="0"/>
                            </a:rPr>
                          </m:ctrlPr>
                        </m:sSupPr>
                        <m:e>
                          <m:r>
                            <a:rPr lang="en-US" sz="2400" b="1" i="1" smtClean="0">
                              <a:solidFill>
                                <a:prstClr val="black"/>
                              </a:solidFill>
                              <a:latin typeface="Cambria Math" panose="02040503050406030204" pitchFamily="18" charset="0"/>
                            </a:rPr>
                            <m:t>𝟒</m:t>
                          </m:r>
                          <m:r>
                            <a:rPr lang="en-US" sz="2400" b="1" i="1" smtClean="0">
                              <a:solidFill>
                                <a:prstClr val="black"/>
                              </a:solidFill>
                              <a:latin typeface="Cambria Math" panose="02040503050406030204" pitchFamily="18" charset="0"/>
                            </a:rPr>
                            <m:t>𝒚</m:t>
                          </m:r>
                          <m:r>
                            <a:rPr lang="en-US" sz="2400" b="1" i="1" smtClean="0">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𝒚</m:t>
                          </m:r>
                        </m:e>
                        <m:sup>
                          <m:r>
                            <a:rPr lang="en-US" sz="2400" b="1" i="1">
                              <a:solidFill>
                                <a:prstClr val="black"/>
                              </a:solidFill>
                              <a:latin typeface="Cambria Math" panose="02040503050406030204" pitchFamily="18" charset="0"/>
                            </a:rPr>
                            <m:t>𝟐</m:t>
                          </m:r>
                        </m:sup>
                      </m:sSup>
                      <m:sSup>
                        <m:sSupPr>
                          <m:ctrlPr>
                            <a:rPr lang="en-US" sz="2400" b="1" i="1">
                              <a:solidFill>
                                <a:prstClr val="black"/>
                              </a:solidFill>
                              <a:latin typeface="Cambria Math" panose="02040503050406030204" pitchFamily="18" charset="0"/>
                            </a:rPr>
                          </m:ctrlPr>
                        </m:sSupPr>
                        <m:e>
                          <m:r>
                            <a:rPr lang="en-US" sz="2400" b="1" i="1" smtClean="0">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𝟐</m:t>
                          </m:r>
                          <m:r>
                            <a:rPr lang="en-US" sz="2400" b="1" i="1" smtClean="0">
                              <a:solidFill>
                                <a:prstClr val="black"/>
                              </a:solidFill>
                              <a:latin typeface="Cambria Math" panose="02040503050406030204" pitchFamily="18" charset="0"/>
                            </a:rPr>
                            <m:t>𝒙</m:t>
                          </m:r>
                          <m:r>
                            <a:rPr lang="en-US" sz="2400" b="1" i="1">
                              <a:solidFill>
                                <a:prstClr val="black"/>
                              </a:solidFill>
                              <a:latin typeface="Cambria Math" panose="02040503050406030204" pitchFamily="18" charset="0"/>
                            </a:rPr>
                            <m:t>𝒚</m:t>
                          </m:r>
                        </m:e>
                        <m:sup>
                          <m:r>
                            <a:rPr lang="en-US" sz="2400" b="1" i="1">
                              <a:solidFill>
                                <a:prstClr val="black"/>
                              </a:solidFill>
                              <a:latin typeface="Cambria Math" panose="02040503050406030204" pitchFamily="18" charset="0"/>
                            </a:rPr>
                            <m:t>𝟐</m:t>
                          </m:r>
                        </m:sup>
                      </m:sSup>
                      <m:r>
                        <a:rPr lang="en-US" sz="2400" i="1">
                          <a:latin typeface="Cambria Math" panose="02040503050406030204" pitchFamily="18" charset="0"/>
                        </a:rPr>
                        <m:t>+</m:t>
                      </m:r>
                      <m:r>
                        <a:rPr lang="en-US" sz="2400" b="0" i="1" smtClean="0">
                          <a:latin typeface="Cambria Math" panose="02040503050406030204" pitchFamily="18" charset="0"/>
                        </a:rPr>
                        <m:t>𝑔</m:t>
                      </m:r>
                      <m:d>
                        <m:dPr>
                          <m:ctrlPr>
                            <a:rPr lang="en-US" sz="2400" i="1">
                              <a:latin typeface="Cambria Math" panose="02040503050406030204" pitchFamily="18" charset="0"/>
                            </a:rPr>
                          </m:ctrlPr>
                        </m:dPr>
                        <m:e>
                          <m:r>
                            <a:rPr lang="en-US" sz="2400" b="0" i="1" smtClean="0">
                              <a:latin typeface="Cambria Math" panose="02040503050406030204" pitchFamily="18" charset="0"/>
                            </a:rPr>
                            <m:t>𝑥</m:t>
                          </m:r>
                        </m:e>
                      </m:d>
                    </m:oMath>
                  </m:oMathPara>
                </a14:m>
                <a:endParaRPr lang="en-US" sz="2400" i="1" dirty="0" smtClean="0">
                  <a:latin typeface="Cambria Math" panose="02040503050406030204" pitchFamily="18" charset="0"/>
                </a:endParaRPr>
              </a:p>
              <a:p>
                <a:pPr algn="ctr" rtl="1"/>
                <a14:m>
                  <m:oMath xmlns:m="http://schemas.openxmlformats.org/officeDocument/2006/math">
                    <m:r>
                      <a:rPr lang="en-US" sz="2400" b="1" i="1">
                        <a:solidFill>
                          <a:prstClr val="black"/>
                        </a:solidFill>
                        <a:latin typeface="Cambria Math" panose="02040503050406030204" pitchFamily="18" charset="0"/>
                        <a:ea typeface="Cambria Math" panose="02040503050406030204" pitchFamily="18" charset="0"/>
                      </a:rPr>
                      <m:t>⇒</m:t>
                    </m:r>
                    <m:r>
                      <a:rPr lang="en-US" sz="2400" i="1">
                        <a:latin typeface="Cambria Math" panose="02040503050406030204" pitchFamily="18" charset="0"/>
                      </a:rPr>
                      <m:t>𝑓</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oMath>
                </a14:m>
                <a:r>
                  <a:rPr lang="en-US" sz="2400" dirty="0" smtClean="0">
                    <a:cs typeface="B Nazanin" panose="00000400000000000000" pitchFamily="2" charset="-78"/>
                  </a:rPr>
                  <a:t>=</a:t>
                </a:r>
                <a14:m>
                  <m:oMath xmlns:m="http://schemas.openxmlformats.org/officeDocument/2006/math">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𝟒</m:t>
                        </m:r>
                        <m:r>
                          <a:rPr lang="en-US" sz="2400" b="1" i="1">
                            <a:solidFill>
                              <a:prstClr val="black"/>
                            </a:solidFill>
                            <a:latin typeface="Cambria Math" panose="02040503050406030204" pitchFamily="18" charset="0"/>
                          </a:rPr>
                          <m:t>𝒚</m:t>
                        </m:r>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𝒚</m:t>
                        </m:r>
                      </m:e>
                      <m:sup>
                        <m:r>
                          <a:rPr lang="en-US" sz="2400" b="1" i="1">
                            <a:solidFill>
                              <a:prstClr val="black"/>
                            </a:solidFill>
                            <a:latin typeface="Cambria Math" panose="02040503050406030204" pitchFamily="18" charset="0"/>
                          </a:rPr>
                          <m:t>𝟐</m:t>
                        </m:r>
                      </m:sup>
                    </m:sSup>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𝟐</m:t>
                        </m:r>
                        <m:r>
                          <a:rPr lang="en-US" sz="2400" b="1" i="1">
                            <a:solidFill>
                              <a:prstClr val="black"/>
                            </a:solidFill>
                            <a:latin typeface="Cambria Math" panose="02040503050406030204" pitchFamily="18" charset="0"/>
                          </a:rPr>
                          <m:t>𝒙𝒚</m:t>
                        </m:r>
                      </m:e>
                      <m:sup>
                        <m:r>
                          <a:rPr lang="en-US" sz="2400" b="1" i="1">
                            <a:solidFill>
                              <a:prstClr val="black"/>
                            </a:solidFill>
                            <a:latin typeface="Cambria Math" panose="02040503050406030204" pitchFamily="18" charset="0"/>
                          </a:rPr>
                          <m:t>𝟐</m:t>
                        </m:r>
                      </m:sup>
                    </m:sSup>
                    <m:r>
                      <a:rPr lang="en-US" sz="2400" i="1">
                        <a:latin typeface="Cambria Math" panose="02040503050406030204" pitchFamily="18" charset="0"/>
                      </a:rPr>
                      <m:t>+</m:t>
                    </m:r>
                    <m:r>
                      <a:rPr lang="en-US" sz="2400" i="1">
                        <a:latin typeface="Cambria Math" panose="02040503050406030204" pitchFamily="18" charset="0"/>
                      </a:rPr>
                      <m:t>𝑔</m:t>
                    </m:r>
                    <m:d>
                      <m:dPr>
                        <m:ctrlPr>
                          <a:rPr lang="en-US" sz="2400" i="1">
                            <a:latin typeface="Cambria Math" panose="02040503050406030204" pitchFamily="18" charset="0"/>
                          </a:rPr>
                        </m:ctrlPr>
                      </m:dPr>
                      <m:e>
                        <m:r>
                          <a:rPr lang="en-US" sz="2400" i="1">
                            <a:latin typeface="Cambria Math" panose="02040503050406030204" pitchFamily="18" charset="0"/>
                          </a:rPr>
                          <m:t>𝑥</m:t>
                        </m:r>
                      </m:e>
                    </m:d>
                  </m:oMath>
                </a14:m>
                <a:endParaRPr lang="en-US" sz="2400" dirty="0" smtClean="0">
                  <a:cs typeface="B Nazanin" panose="00000400000000000000" pitchFamily="2" charset="-78"/>
                </a:endParaRPr>
              </a:p>
              <a:p>
                <a:pPr algn="r" rtl="1"/>
                <a:r>
                  <a:rPr lang="fa-IR" sz="2400" dirty="0">
                    <a:cs typeface="B Nazanin" panose="00000400000000000000" pitchFamily="2" charset="-78"/>
                  </a:rPr>
                  <a:t>از</a:t>
                </a:r>
                <a14:m>
                  <m:oMath xmlns:m="http://schemas.openxmlformats.org/officeDocument/2006/math">
                    <m:r>
                      <a:rPr lang="en-US" sz="2400" i="1">
                        <a:latin typeface="Cambria Math" panose="02040503050406030204" pitchFamily="18" charset="0"/>
                      </a:rPr>
                      <m:t>𝑓</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oMath>
                </a14:m>
                <a:r>
                  <a:rPr lang="en-US" sz="2400" dirty="0">
                    <a:cs typeface="B Nazanin" panose="00000400000000000000" pitchFamily="2" charset="-78"/>
                  </a:rPr>
                  <a:t> </a:t>
                </a:r>
                <a:r>
                  <a:rPr lang="fa-IR" sz="2400" dirty="0">
                    <a:cs typeface="B Nazanin" panose="00000400000000000000" pitchFamily="2" charset="-78"/>
                  </a:rPr>
                  <a:t> نسبت به  </a:t>
                </a:r>
                <a14:m>
                  <m:oMath xmlns:m="http://schemas.openxmlformats.org/officeDocument/2006/math">
                    <m:r>
                      <a:rPr lang="en-US" sz="2400" b="0" i="1" smtClean="0">
                        <a:latin typeface="Cambria Math" panose="02040503050406030204" pitchFamily="18" charset="0"/>
                      </a:rPr>
                      <m:t>𝑥</m:t>
                    </m:r>
                  </m:oMath>
                </a14:m>
                <a:r>
                  <a:rPr lang="fa-IR" sz="2400" dirty="0">
                    <a:cs typeface="B Nazanin" panose="00000400000000000000" pitchFamily="2" charset="-78"/>
                  </a:rPr>
                  <a:t>  مشتق </a:t>
                </a:r>
                <a:r>
                  <a:rPr lang="fa-IR" sz="2400" dirty="0" smtClean="0">
                    <a:cs typeface="B Nazanin" panose="00000400000000000000" pitchFamily="2" charset="-78"/>
                  </a:rPr>
                  <a:t>بگیریم</a:t>
                </a:r>
              </a:p>
              <a:p>
                <a:pPr algn="ctr" rtl="1"/>
                <a14:m>
                  <m:oMathPara xmlns:m="http://schemas.openxmlformats.org/officeDocument/2006/math">
                    <m:oMathParaPr>
                      <m:jc m:val="centerGroup"/>
                    </m:oMathParaPr>
                    <m:oMath xmlns:m="http://schemas.openxmlformats.org/officeDocument/2006/math">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𝟐</m:t>
                          </m:r>
                          <m:r>
                            <a:rPr lang="en-US" sz="2400" b="1" i="1">
                              <a:solidFill>
                                <a:prstClr val="black"/>
                              </a:solidFill>
                              <a:latin typeface="Cambria Math" panose="02040503050406030204" pitchFamily="18" charset="0"/>
                            </a:rPr>
                            <m:t>𝒚</m:t>
                          </m:r>
                        </m:e>
                        <m:sup>
                          <m:r>
                            <a:rPr lang="en-US" sz="2400" b="1" i="1">
                              <a:solidFill>
                                <a:prstClr val="black"/>
                              </a:solidFill>
                              <a:latin typeface="Cambria Math" panose="02040503050406030204" pitchFamily="18" charset="0"/>
                            </a:rPr>
                            <m:t>𝟐</m:t>
                          </m:r>
                        </m:sup>
                      </m:sSup>
                      <m:r>
                        <a:rPr lang="en-US" sz="2400" b="1" i="1" smtClean="0">
                          <a:solidFill>
                            <a:prstClr val="black"/>
                          </a:solidFill>
                          <a:latin typeface="Cambria Math" panose="02040503050406030204" pitchFamily="18" charset="0"/>
                        </a:rPr>
                        <m:t>+</m:t>
                      </m:r>
                      <m:sSup>
                        <m:sSupPr>
                          <m:ctrlPr>
                            <a:rPr lang="en-US" sz="2400" i="1">
                              <a:latin typeface="Cambria Math" panose="02040503050406030204" pitchFamily="18" charset="0"/>
                            </a:rPr>
                          </m:ctrlPr>
                        </m:sSupPr>
                        <m:e>
                          <m:r>
                            <a:rPr lang="en-US" sz="2400" b="0" i="1" smtClean="0">
                              <a:latin typeface="Cambria Math" panose="02040503050406030204" pitchFamily="18" charset="0"/>
                            </a:rPr>
                            <m:t>𝑔</m:t>
                          </m:r>
                        </m:e>
                        <m:sup>
                          <m:r>
                            <a:rPr lang="en-US" sz="2400" i="1">
                              <a:latin typeface="Cambria Math" panose="02040503050406030204" pitchFamily="18" charset="0"/>
                            </a:rPr>
                            <m:t>′</m:t>
                          </m:r>
                        </m:sup>
                      </m:s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sSub>
                        <m:sSubPr>
                          <m:ctrlPr>
                            <a:rPr lang="en-US" sz="2400" i="1">
                              <a:latin typeface="Cambria Math" panose="02040503050406030204" pitchFamily="18" charset="0"/>
                            </a:rPr>
                          </m:ctrlPr>
                        </m:sSubPr>
                        <m:e>
                          <m:r>
                            <a:rPr lang="en-US" sz="2400" b="0" i="1" smtClean="0">
                              <a:latin typeface="Cambria Math" panose="02040503050406030204" pitchFamily="18" charset="0"/>
                            </a:rPr>
                            <m:t>=</m:t>
                          </m:r>
                          <m:r>
                            <a:rPr lang="en-US" sz="2400" i="1">
                              <a:latin typeface="Cambria Math" panose="02040503050406030204" pitchFamily="18" charset="0"/>
                            </a:rPr>
                            <m:t>𝑓</m:t>
                          </m:r>
                        </m:e>
                        <m:sub>
                          <m:r>
                            <a:rPr lang="en-US" sz="2400" b="0" i="1" smtClean="0">
                              <a:latin typeface="Cambria Math" panose="02040503050406030204" pitchFamily="18" charset="0"/>
                            </a:rPr>
                            <m:t>𝑥</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𝑦</m:t>
                          </m:r>
                        </m:e>
                      </m:d>
                      <m:r>
                        <a:rPr lang="en-US" sz="2400" i="1">
                          <a:latin typeface="Cambria Math" panose="02040503050406030204" pitchFamily="18" charset="0"/>
                        </a:rPr>
                        <m:t>=</m:t>
                      </m:r>
                      <m:r>
                        <a:rPr lang="en-US" sz="2400" b="0" i="1" smtClean="0">
                          <a:latin typeface="Cambria Math" panose="02040503050406030204" pitchFamily="18" charset="0"/>
                        </a:rPr>
                        <m:t>𝑀</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r>
                        <a:rPr lang="en-US" sz="2400" b="0" i="1" smtClean="0">
                          <a:latin typeface="Cambria Math" panose="02040503050406030204" pitchFamily="18" charset="0"/>
                        </a:rPr>
                        <m:t>=</m:t>
                      </m:r>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𝟐</m:t>
                          </m:r>
                          <m:r>
                            <a:rPr lang="en-US" sz="2400" b="1" i="1">
                              <a:solidFill>
                                <a:prstClr val="black"/>
                              </a:solidFill>
                              <a:latin typeface="Cambria Math" panose="02040503050406030204" pitchFamily="18" charset="0"/>
                            </a:rPr>
                            <m:t>𝒚</m:t>
                          </m:r>
                        </m:e>
                        <m:sup>
                          <m:r>
                            <a:rPr lang="en-US" sz="2400" b="1" i="1">
                              <a:solidFill>
                                <a:prstClr val="black"/>
                              </a:solidFill>
                              <a:latin typeface="Cambria Math" panose="02040503050406030204" pitchFamily="18" charset="0"/>
                            </a:rPr>
                            <m:t>𝟐</m:t>
                          </m:r>
                        </m:sup>
                      </m:sSup>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𝟒</m:t>
                      </m:r>
                      <m:r>
                        <a:rPr lang="en-US" sz="2400" b="1" i="1">
                          <a:solidFill>
                            <a:prstClr val="black"/>
                          </a:solidFill>
                          <a:latin typeface="Cambria Math" panose="02040503050406030204" pitchFamily="18" charset="0"/>
                        </a:rPr>
                        <m:t>𝒙</m:t>
                      </m:r>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𝟓</m:t>
                      </m:r>
                    </m:oMath>
                  </m:oMathPara>
                </a14:m>
                <a:endParaRPr lang="en-US" sz="2400" b="1" i="1" dirty="0" smtClean="0">
                  <a:solidFill>
                    <a:prstClr val="black"/>
                  </a:solidFill>
                  <a:latin typeface="Cambria Math" panose="02040503050406030204" pitchFamily="18" charset="0"/>
                </a:endParaRPr>
              </a:p>
              <a:p>
                <a:pPr algn="ctr" rtl="1"/>
                <a14:m>
                  <m:oMathPara xmlns:m="http://schemas.openxmlformats.org/officeDocument/2006/math">
                    <m:oMathParaPr>
                      <m:jc m:val="centerGroup"/>
                    </m:oMathParaPr>
                    <m:oMath xmlns:m="http://schemas.openxmlformats.org/officeDocument/2006/math">
                      <m:r>
                        <a:rPr lang="en-US" sz="2400" b="1" i="1">
                          <a:solidFill>
                            <a:prstClr val="black"/>
                          </a:solidFill>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rPr>
                          </m:ctrlPr>
                        </m:sSupPr>
                        <m:e>
                          <m:r>
                            <a:rPr lang="en-US" sz="2400" b="0" i="1" smtClean="0">
                              <a:latin typeface="Cambria Math" panose="02040503050406030204" pitchFamily="18" charset="0"/>
                            </a:rPr>
                            <m:t>𝑔</m:t>
                          </m:r>
                        </m:e>
                        <m:sup>
                          <m:r>
                            <a:rPr lang="en-US" sz="2400" i="1">
                              <a:latin typeface="Cambria Math" panose="02040503050406030204" pitchFamily="18" charset="0"/>
                            </a:rPr>
                            <m:t>′</m:t>
                          </m:r>
                        </m:sup>
                      </m:sSup>
                      <m:d>
                        <m:dPr>
                          <m:ctrlPr>
                            <a:rPr lang="en-US" sz="2400" i="1">
                              <a:latin typeface="Cambria Math" panose="02040503050406030204" pitchFamily="18" charset="0"/>
                            </a:rPr>
                          </m:ctrlPr>
                        </m:dPr>
                        <m:e>
                          <m:r>
                            <a:rPr lang="en-US" sz="2400" b="0" i="1" smtClean="0">
                              <a:latin typeface="Cambria Math" panose="02040503050406030204" pitchFamily="18" charset="0"/>
                            </a:rPr>
                            <m:t>𝑥</m:t>
                          </m:r>
                        </m:e>
                      </m:d>
                      <m:r>
                        <a:rPr lang="en-US" sz="2400" b="0" i="0" smtClean="0">
                          <a:latin typeface="Cambria Math" panose="02040503050406030204" pitchFamily="18" charset="0"/>
                        </a:rPr>
                        <m:t>=</m:t>
                      </m:r>
                      <m:r>
                        <a:rPr lang="en-US" sz="2400" b="1" i="1" smtClean="0">
                          <a:latin typeface="Cambria Math" panose="02040503050406030204" pitchFamily="18" charset="0"/>
                        </a:rPr>
                        <m:t>𝟓</m:t>
                      </m:r>
                      <m:r>
                        <a:rPr lang="en-US" sz="2400" b="1" i="1" smtClean="0">
                          <a:latin typeface="Cambria Math" panose="02040503050406030204" pitchFamily="18" charset="0"/>
                        </a:rPr>
                        <m:t>−</m:t>
                      </m:r>
                      <m:r>
                        <a:rPr lang="en-US" sz="2400" b="1" i="1" smtClean="0">
                          <a:latin typeface="Cambria Math" panose="02040503050406030204" pitchFamily="18" charset="0"/>
                        </a:rPr>
                        <m:t>𝟒</m:t>
                      </m:r>
                      <m:r>
                        <a:rPr lang="en-US" sz="2400" b="1" i="1" smtClean="0">
                          <a:latin typeface="Cambria Math" panose="02040503050406030204" pitchFamily="18" charset="0"/>
                        </a:rPr>
                        <m:t>𝒙</m:t>
                      </m:r>
                      <m:r>
                        <a:rPr lang="en-US" sz="2400" b="1" i="1">
                          <a:solidFill>
                            <a:prstClr val="black"/>
                          </a:solidFill>
                          <a:latin typeface="Cambria Math" panose="02040503050406030204" pitchFamily="18" charset="0"/>
                          <a:ea typeface="Cambria Math" panose="02040503050406030204" pitchFamily="18" charset="0"/>
                        </a:rPr>
                        <m:t>⇒</m:t>
                      </m:r>
                      <m:r>
                        <a:rPr lang="en-US" sz="2400" b="0" i="1" smtClean="0">
                          <a:solidFill>
                            <a:prstClr val="black"/>
                          </a:solidFill>
                          <a:latin typeface="Cambria Math" panose="02040503050406030204" pitchFamily="18" charset="0"/>
                          <a:ea typeface="Cambria Math" panose="02040503050406030204" pitchFamily="18" charset="0"/>
                        </a:rPr>
                        <m:t>𝑔</m:t>
                      </m:r>
                      <m:d>
                        <m:dPr>
                          <m:ctrlPr>
                            <a:rPr lang="en-US" sz="2400" i="1">
                              <a:latin typeface="Cambria Math" panose="02040503050406030204" pitchFamily="18" charset="0"/>
                            </a:rPr>
                          </m:ctrlPr>
                        </m:dPr>
                        <m:e>
                          <m:r>
                            <a:rPr lang="en-US" sz="2400" b="0" i="1" smtClean="0">
                              <a:latin typeface="Cambria Math" panose="02040503050406030204" pitchFamily="18" charset="0"/>
                            </a:rPr>
                            <m:t>𝑥</m:t>
                          </m:r>
                        </m:e>
                      </m:d>
                      <m:r>
                        <a:rPr lang="en-US" sz="2400">
                          <a:latin typeface="Cambria Math" panose="02040503050406030204" pitchFamily="18" charset="0"/>
                        </a:rPr>
                        <m:t>=</m:t>
                      </m:r>
                      <m:r>
                        <a:rPr lang="en-US" sz="2400" b="1" i="1" smtClean="0">
                          <a:solidFill>
                            <a:prstClr val="black"/>
                          </a:solidFill>
                          <a:latin typeface="Cambria Math" panose="02040503050406030204" pitchFamily="18" charset="0"/>
                        </a:rPr>
                        <m:t>𝟓</m:t>
                      </m:r>
                      <m:r>
                        <a:rPr lang="en-US" sz="2400" b="1" i="1" smtClean="0">
                          <a:solidFill>
                            <a:prstClr val="black"/>
                          </a:solidFill>
                          <a:latin typeface="Cambria Math" panose="02040503050406030204" pitchFamily="18" charset="0"/>
                        </a:rPr>
                        <m:t>𝒙</m:t>
                      </m:r>
                      <m:r>
                        <a:rPr lang="en-US" sz="2400" b="1" i="1" smtClean="0">
                          <a:solidFill>
                            <a:prstClr val="black"/>
                          </a:solidFill>
                          <a:latin typeface="Cambria Math" panose="02040503050406030204" pitchFamily="18" charset="0"/>
                        </a:rPr>
                        <m:t>−</m:t>
                      </m:r>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𝟐</m:t>
                          </m:r>
                          <m:r>
                            <a:rPr lang="en-US" sz="2400" b="1" i="1" smtClean="0">
                              <a:solidFill>
                                <a:prstClr val="black"/>
                              </a:solidFill>
                              <a:latin typeface="Cambria Math" panose="02040503050406030204" pitchFamily="18" charset="0"/>
                            </a:rPr>
                            <m:t>𝒙</m:t>
                          </m:r>
                        </m:e>
                        <m:sup>
                          <m:r>
                            <a:rPr lang="en-US" sz="2400" b="1" i="1">
                              <a:solidFill>
                                <a:prstClr val="black"/>
                              </a:solidFill>
                              <a:latin typeface="Cambria Math" panose="02040503050406030204" pitchFamily="18" charset="0"/>
                            </a:rPr>
                            <m:t>𝟐</m:t>
                          </m:r>
                        </m:sup>
                      </m:sSup>
                    </m:oMath>
                  </m:oMathPara>
                </a14:m>
                <a:endParaRPr lang="en-US" sz="2400" b="1" dirty="0">
                  <a:solidFill>
                    <a:prstClr val="black"/>
                  </a:solidFill>
                </a:endParaRPr>
              </a:p>
              <a:p>
                <a:pPr algn="ctr" rtl="1"/>
                <a14:m>
                  <m:oMath xmlns:m="http://schemas.openxmlformats.org/officeDocument/2006/math">
                    <m:r>
                      <a:rPr lang="en-US" sz="2400" b="1" i="1">
                        <a:solidFill>
                          <a:prstClr val="black"/>
                        </a:solidFill>
                        <a:latin typeface="Cambria Math" panose="02040503050406030204" pitchFamily="18" charset="0"/>
                        <a:ea typeface="Cambria Math" panose="02040503050406030204" pitchFamily="18" charset="0"/>
                      </a:rPr>
                      <m:t>⇒</m:t>
                    </m:r>
                    <m:r>
                      <a:rPr lang="en-US" sz="2400" i="1">
                        <a:latin typeface="Cambria Math" panose="02040503050406030204" pitchFamily="18" charset="0"/>
                      </a:rPr>
                      <m:t>𝑓</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oMath>
                </a14:m>
                <a:r>
                  <a:rPr lang="en-US" sz="2400" dirty="0">
                    <a:cs typeface="B Nazanin" panose="00000400000000000000" pitchFamily="2" charset="-78"/>
                  </a:rPr>
                  <a:t>=</a:t>
                </a:r>
                <a14:m>
                  <m:oMath xmlns:m="http://schemas.openxmlformats.org/officeDocument/2006/math">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𝟒</m:t>
                        </m:r>
                        <m:r>
                          <a:rPr lang="en-US" sz="2400" b="1" i="1">
                            <a:solidFill>
                              <a:prstClr val="black"/>
                            </a:solidFill>
                            <a:latin typeface="Cambria Math" panose="02040503050406030204" pitchFamily="18" charset="0"/>
                          </a:rPr>
                          <m:t>𝒚</m:t>
                        </m:r>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𝒚</m:t>
                        </m:r>
                      </m:e>
                      <m:sup>
                        <m:r>
                          <a:rPr lang="en-US" sz="2400" b="1" i="1">
                            <a:solidFill>
                              <a:prstClr val="black"/>
                            </a:solidFill>
                            <a:latin typeface="Cambria Math" panose="02040503050406030204" pitchFamily="18" charset="0"/>
                          </a:rPr>
                          <m:t>𝟐</m:t>
                        </m:r>
                      </m:sup>
                    </m:sSup>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𝟐</m:t>
                        </m:r>
                        <m:r>
                          <a:rPr lang="en-US" sz="2400" b="1" i="1">
                            <a:solidFill>
                              <a:prstClr val="black"/>
                            </a:solidFill>
                            <a:latin typeface="Cambria Math" panose="02040503050406030204" pitchFamily="18" charset="0"/>
                          </a:rPr>
                          <m:t>𝒙𝒚</m:t>
                        </m:r>
                      </m:e>
                      <m:sup>
                        <m:r>
                          <a:rPr lang="en-US" sz="2400" b="1" i="1">
                            <a:solidFill>
                              <a:prstClr val="black"/>
                            </a:solidFill>
                            <a:latin typeface="Cambria Math" panose="02040503050406030204" pitchFamily="18" charset="0"/>
                          </a:rPr>
                          <m:t>𝟐</m:t>
                        </m:r>
                      </m:sup>
                    </m:sSup>
                    <m:r>
                      <a:rPr lang="en-US" sz="2400" i="1">
                        <a:latin typeface="Cambria Math" panose="02040503050406030204" pitchFamily="18" charset="0"/>
                      </a:rPr>
                      <m:t>+</m:t>
                    </m:r>
                    <m:r>
                      <a:rPr lang="en-US" sz="2400" b="1" i="1">
                        <a:solidFill>
                          <a:prstClr val="black"/>
                        </a:solidFill>
                        <a:latin typeface="Cambria Math" panose="02040503050406030204" pitchFamily="18" charset="0"/>
                      </a:rPr>
                      <m:t>𝟓</m:t>
                    </m:r>
                    <m:r>
                      <a:rPr lang="en-US" sz="2400" b="1" i="1">
                        <a:solidFill>
                          <a:prstClr val="black"/>
                        </a:solidFill>
                        <a:latin typeface="Cambria Math" panose="02040503050406030204" pitchFamily="18" charset="0"/>
                      </a:rPr>
                      <m:t>𝒙</m:t>
                    </m:r>
                    <m:r>
                      <a:rPr lang="en-US" sz="2400" b="1" i="1">
                        <a:solidFill>
                          <a:prstClr val="black"/>
                        </a:solidFill>
                        <a:latin typeface="Cambria Math" panose="02040503050406030204" pitchFamily="18" charset="0"/>
                      </a:rPr>
                      <m:t>−</m:t>
                    </m:r>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𝟐</m:t>
                        </m:r>
                        <m:r>
                          <a:rPr lang="en-US" sz="2400" b="1" i="1">
                            <a:solidFill>
                              <a:prstClr val="black"/>
                            </a:solidFill>
                            <a:latin typeface="Cambria Math" panose="02040503050406030204" pitchFamily="18" charset="0"/>
                          </a:rPr>
                          <m:t>𝒙</m:t>
                        </m:r>
                      </m:e>
                      <m:sup>
                        <m:r>
                          <a:rPr lang="en-US" sz="2400" b="1" i="1">
                            <a:solidFill>
                              <a:prstClr val="black"/>
                            </a:solidFill>
                            <a:latin typeface="Cambria Math" panose="02040503050406030204" pitchFamily="18" charset="0"/>
                          </a:rPr>
                          <m:t>𝟐</m:t>
                        </m:r>
                      </m:sup>
                    </m:sSup>
                  </m:oMath>
                </a14:m>
                <a:endParaRPr lang="fa-IR" sz="2400" dirty="0" smtClean="0">
                  <a:cs typeface="B Nazanin" panose="00000400000000000000" pitchFamily="2" charset="-78"/>
                </a:endParaRPr>
              </a:p>
              <a:p>
                <a:pPr algn="r" rtl="1"/>
                <a:r>
                  <a:rPr lang="fa-IR" sz="2400" dirty="0" smtClean="0">
                    <a:cs typeface="B Nazanin" panose="00000400000000000000" pitchFamily="2" charset="-78"/>
                  </a:rPr>
                  <a:t>و جواب عمومی برابر است با</a:t>
                </a:r>
              </a:p>
              <a:p>
                <a:pPr algn="ctr" rtl="1"/>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𝑓</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r>
                        <a:rPr lang="en-US" sz="2400" i="1">
                          <a:latin typeface="Cambria Math" panose="02040503050406030204" pitchFamily="18" charset="0"/>
                        </a:rPr>
                        <m:t>=</m:t>
                      </m:r>
                      <m:r>
                        <a:rPr lang="en-US" sz="2400" i="1">
                          <a:latin typeface="Cambria Math" panose="02040503050406030204" pitchFamily="18" charset="0"/>
                        </a:rPr>
                        <m:t>𝐶</m:t>
                      </m:r>
                      <m:r>
                        <a:rPr lang="en-US" sz="2400" b="1" i="1">
                          <a:solidFill>
                            <a:prstClr val="black"/>
                          </a:solidFill>
                          <a:latin typeface="Cambria Math" panose="02040503050406030204" pitchFamily="18" charset="0"/>
                          <a:ea typeface="Cambria Math" panose="02040503050406030204" pitchFamily="18" charset="0"/>
                        </a:rPr>
                        <m:t>⇒</m:t>
                      </m:r>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𝟐</m:t>
                          </m:r>
                          <m:r>
                            <a:rPr lang="en-US" sz="2400" b="1" i="1">
                              <a:solidFill>
                                <a:prstClr val="black"/>
                              </a:solidFill>
                              <a:latin typeface="Cambria Math" panose="02040503050406030204" pitchFamily="18" charset="0"/>
                            </a:rPr>
                            <m:t>𝒙𝒚</m:t>
                          </m:r>
                        </m:e>
                        <m:sup>
                          <m:r>
                            <a:rPr lang="en-US" sz="2400" b="1" i="1">
                              <a:solidFill>
                                <a:prstClr val="black"/>
                              </a:solidFill>
                              <a:latin typeface="Cambria Math" panose="02040503050406030204" pitchFamily="18" charset="0"/>
                            </a:rPr>
                            <m:t>𝟐</m:t>
                          </m:r>
                        </m:sup>
                      </m:sSup>
                      <m:r>
                        <a:rPr lang="en-US" sz="2400" b="1" i="1">
                          <a:solidFill>
                            <a:prstClr val="black"/>
                          </a:solidFill>
                          <a:latin typeface="Cambria Math" panose="02040503050406030204" pitchFamily="18" charset="0"/>
                        </a:rPr>
                        <m:t>−</m:t>
                      </m:r>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𝟐</m:t>
                          </m:r>
                          <m:r>
                            <a:rPr lang="en-US" sz="2400" b="1" i="1">
                              <a:solidFill>
                                <a:prstClr val="black"/>
                              </a:solidFill>
                              <a:latin typeface="Cambria Math" panose="02040503050406030204" pitchFamily="18" charset="0"/>
                            </a:rPr>
                            <m:t>𝒙</m:t>
                          </m:r>
                        </m:e>
                        <m:sup>
                          <m:r>
                            <a:rPr lang="en-US" sz="2400" b="1" i="1">
                              <a:solidFill>
                                <a:prstClr val="black"/>
                              </a:solidFill>
                              <a:latin typeface="Cambria Math" panose="02040503050406030204" pitchFamily="18" charset="0"/>
                            </a:rPr>
                            <m:t>𝟐</m:t>
                          </m:r>
                        </m:sup>
                      </m:sSup>
                      <m:r>
                        <a:rPr lang="en-US" sz="2400" b="1" i="1">
                          <a:solidFill>
                            <a:prstClr val="black"/>
                          </a:solidFill>
                          <a:latin typeface="Cambria Math" panose="02040503050406030204" pitchFamily="18" charset="0"/>
                        </a:rPr>
                        <m:t>+</m:t>
                      </m:r>
                      <m:r>
                        <a:rPr lang="en-US" sz="2400" b="1" i="1">
                          <a:solidFill>
                            <a:prstClr val="black"/>
                          </a:solidFill>
                          <a:latin typeface="Cambria Math" panose="02040503050406030204" pitchFamily="18" charset="0"/>
                        </a:rPr>
                        <m:t>𝟓</m:t>
                      </m:r>
                      <m:r>
                        <a:rPr lang="en-US" sz="2400" b="1" i="1">
                          <a:solidFill>
                            <a:prstClr val="black"/>
                          </a:solidFill>
                          <a:latin typeface="Cambria Math" panose="02040503050406030204" pitchFamily="18" charset="0"/>
                        </a:rPr>
                        <m:t>𝒙</m:t>
                      </m:r>
                      <m:r>
                        <a:rPr lang="en-US" sz="2400" i="1">
                          <a:latin typeface="Cambria Math" panose="02040503050406030204" pitchFamily="18" charset="0"/>
                        </a:rPr>
                        <m:t>+</m:t>
                      </m:r>
                      <m:r>
                        <a:rPr lang="en-US" sz="2400" b="1" i="1">
                          <a:solidFill>
                            <a:prstClr val="black"/>
                          </a:solidFill>
                          <a:latin typeface="Cambria Math" panose="02040503050406030204" pitchFamily="18" charset="0"/>
                        </a:rPr>
                        <m:t>𝟒</m:t>
                      </m:r>
                      <m:r>
                        <a:rPr lang="en-US" sz="2400" b="1" i="1">
                          <a:solidFill>
                            <a:prstClr val="black"/>
                          </a:solidFill>
                          <a:latin typeface="Cambria Math" panose="02040503050406030204" pitchFamily="18" charset="0"/>
                        </a:rPr>
                        <m:t>𝒚</m:t>
                      </m:r>
                      <m:r>
                        <a:rPr lang="en-US" sz="2400" b="1" i="1">
                          <a:solidFill>
                            <a:prstClr val="black"/>
                          </a:solidFill>
                          <a:latin typeface="Cambria Math" panose="02040503050406030204" pitchFamily="18" charset="0"/>
                        </a:rPr>
                        <m:t>−</m:t>
                      </m:r>
                      <m:sSup>
                        <m:sSupPr>
                          <m:ctrlPr>
                            <a:rPr lang="en-US" sz="2400" b="1" i="1">
                              <a:solidFill>
                                <a:prstClr val="black"/>
                              </a:solidFill>
                              <a:latin typeface="Cambria Math" panose="02040503050406030204" pitchFamily="18" charset="0"/>
                            </a:rPr>
                          </m:ctrlPr>
                        </m:sSupPr>
                        <m:e>
                          <m:r>
                            <a:rPr lang="en-US" sz="2400" b="1" i="1">
                              <a:solidFill>
                                <a:prstClr val="black"/>
                              </a:solidFill>
                              <a:latin typeface="Cambria Math" panose="02040503050406030204" pitchFamily="18" charset="0"/>
                            </a:rPr>
                            <m:t>𝒚</m:t>
                          </m:r>
                        </m:e>
                        <m:sup>
                          <m:r>
                            <a:rPr lang="en-US" sz="2400" b="1" i="1">
                              <a:solidFill>
                                <a:prstClr val="black"/>
                              </a:solidFill>
                              <a:latin typeface="Cambria Math" panose="02040503050406030204" pitchFamily="18" charset="0"/>
                            </a:rPr>
                            <m:t>𝟐</m:t>
                          </m:r>
                        </m:sup>
                      </m:sSup>
                      <m:r>
                        <a:rPr lang="en-US" sz="2400" b="1" i="1" smtClean="0">
                          <a:solidFill>
                            <a:prstClr val="black"/>
                          </a:solidFill>
                          <a:latin typeface="Cambria Math" panose="02040503050406030204" pitchFamily="18" charset="0"/>
                        </a:rPr>
                        <m:t>=</m:t>
                      </m:r>
                      <m:r>
                        <a:rPr lang="en-US" sz="2400" b="1" i="1" smtClean="0">
                          <a:solidFill>
                            <a:prstClr val="black"/>
                          </a:solidFill>
                          <a:latin typeface="Cambria Math" panose="02040503050406030204" pitchFamily="18" charset="0"/>
                        </a:rPr>
                        <m:t>𝒄</m:t>
                      </m:r>
                    </m:oMath>
                  </m:oMathPara>
                </a14:m>
                <a:endParaRPr lang="fa-IR" sz="2400" dirty="0">
                  <a:cs typeface="B Nazanin" panose="00000400000000000000" pitchFamily="2" charset="-78"/>
                </a:endParaRPr>
              </a:p>
            </p:txBody>
          </p:sp>
        </mc:Choice>
        <mc:Fallback>
          <p:sp>
            <p:nvSpPr>
              <p:cNvPr id="2" name="TextBox 1"/>
              <p:cNvSpPr txBox="1">
                <a:spLocks noRot="1" noChangeAspect="1" noMove="1" noResize="1" noEditPoints="1" noAdjustHandles="1" noChangeArrowheads="1" noChangeShapeType="1" noTextEdit="1"/>
              </p:cNvSpPr>
              <p:nvPr/>
            </p:nvSpPr>
            <p:spPr>
              <a:xfrm>
                <a:off x="0" y="0"/>
                <a:ext cx="12192000" cy="6039089"/>
              </a:xfrm>
              <a:prstGeom prst="rect">
                <a:avLst/>
              </a:prstGeom>
              <a:blipFill rotWithShape="0">
                <a:blip r:embed="rId2"/>
                <a:stretch>
                  <a:fillRect t="-404" r="-750" b="-404"/>
                </a:stretch>
              </a:blipFill>
            </p:spPr>
            <p:txBody>
              <a:bodyPr/>
              <a:lstStyle/>
              <a:p>
                <a:r>
                  <a:rPr lang="fa-IR">
                    <a:noFill/>
                  </a:rPr>
                  <a:t> </a:t>
                </a:r>
              </a:p>
            </p:txBody>
          </p:sp>
        </mc:Fallback>
      </mc:AlternateContent>
    </p:spTree>
    <p:extLst>
      <p:ext uri="{BB962C8B-B14F-4D97-AF65-F5344CB8AC3E}">
        <p14:creationId xmlns:p14="http://schemas.microsoft.com/office/powerpoint/2010/main" val="19197471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p:cNvSpPr txBox="1"/>
              <p:nvPr/>
            </p:nvSpPr>
            <p:spPr>
              <a:xfrm>
                <a:off x="0" y="0"/>
                <a:ext cx="12192000" cy="6288581"/>
              </a:xfrm>
              <a:prstGeom prst="rect">
                <a:avLst/>
              </a:prstGeom>
              <a:noFill/>
            </p:spPr>
            <p:txBody>
              <a:bodyPr wrap="square" rtlCol="1">
                <a:spAutoFit/>
              </a:bodyPr>
              <a:lstStyle/>
              <a:p>
                <a:pPr algn="r" rtl="1"/>
                <a:endParaRPr lang="fa-IR" sz="2200" b="1" dirty="0" smtClean="0"/>
              </a:p>
              <a:p>
                <a:pPr algn="r" rtl="1"/>
                <a:r>
                  <a:rPr lang="fa-IR" sz="2200" b="1" dirty="0" smtClean="0"/>
                  <a:t>مثال: معادله دیفرانسیل </a:t>
                </a:r>
                <a14:m>
                  <m:oMath xmlns:m="http://schemas.openxmlformats.org/officeDocument/2006/math">
                    <m:d>
                      <m:dPr>
                        <m:ctrlPr>
                          <a:rPr lang="en-US" sz="2200" b="1" i="1">
                            <a:solidFill>
                              <a:prstClr val="black"/>
                            </a:solidFill>
                            <a:latin typeface="Cambria Math" panose="02040503050406030204" pitchFamily="18" charset="0"/>
                          </a:rPr>
                        </m:ctrlPr>
                      </m:dPr>
                      <m:e>
                        <m:r>
                          <a:rPr lang="en-US" sz="2200" b="1" i="1" smtClean="0">
                            <a:solidFill>
                              <a:prstClr val="black"/>
                            </a:solidFill>
                            <a:latin typeface="Cambria Math" panose="02040503050406030204" pitchFamily="18" charset="0"/>
                          </a:rPr>
                          <m:t>𝒚</m:t>
                        </m:r>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cos</m:t>
                            </m:r>
                          </m:fName>
                          <m:e>
                            <m:r>
                              <a:rPr lang="en-US" sz="2200" b="1" i="1">
                                <a:solidFill>
                                  <a:prstClr val="black"/>
                                </a:solidFill>
                                <a:latin typeface="Cambria Math" panose="02040503050406030204" pitchFamily="18" charset="0"/>
                              </a:rPr>
                              <m:t>𝒙</m:t>
                            </m:r>
                          </m:e>
                        </m:func>
                        <m:r>
                          <a:rPr lang="en-US" sz="2200" b="1" i="1" smtClean="0">
                            <a:solidFill>
                              <a:prstClr val="black"/>
                            </a:solidFill>
                            <a:latin typeface="Cambria Math" panose="02040503050406030204" pitchFamily="18" charset="0"/>
                          </a:rPr>
                          <m:t>+</m:t>
                        </m:r>
                        <m:r>
                          <a:rPr lang="en-US" sz="2200" b="1" i="1" smtClean="0">
                            <a:solidFill>
                              <a:prstClr val="black"/>
                            </a:solidFill>
                            <a:latin typeface="Cambria Math" panose="02040503050406030204" pitchFamily="18" charset="0"/>
                          </a:rPr>
                          <m:t>𝟐</m:t>
                        </m:r>
                        <m:r>
                          <a:rPr lang="en-US" sz="2200" b="1" i="1" smtClean="0">
                            <a:solidFill>
                              <a:prstClr val="black"/>
                            </a:solidFill>
                            <a:latin typeface="Cambria Math" panose="02040503050406030204" pitchFamily="18" charset="0"/>
                          </a:rPr>
                          <m:t>𝒙</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e>
                    </m:d>
                    <m:r>
                      <a:rPr lang="en-US" sz="2200" b="1" i="1" smtClean="0">
                        <a:solidFill>
                          <a:prstClr val="black"/>
                        </a:solidFill>
                        <a:latin typeface="Cambria Math" panose="02040503050406030204" pitchFamily="18" charset="0"/>
                      </a:rPr>
                      <m:t>𝒅𝒙</m:t>
                    </m:r>
                    <m:r>
                      <a:rPr lang="en-US" sz="2200" b="1" i="1" smtClean="0">
                        <a:solidFill>
                          <a:prstClr val="black"/>
                        </a:solidFill>
                        <a:latin typeface="Cambria Math" panose="02040503050406030204" pitchFamily="18" charset="0"/>
                      </a:rPr>
                      <m:t>+</m:t>
                    </m:r>
                    <m:d>
                      <m:dPr>
                        <m:ctrlPr>
                          <a:rPr lang="en-US" sz="2200" b="1" i="1">
                            <a:solidFill>
                              <a:prstClr val="black"/>
                            </a:solidFill>
                            <a:latin typeface="Cambria Math" panose="02040503050406030204" pitchFamily="18" charset="0"/>
                          </a:rPr>
                        </m:ctrlPr>
                      </m:dPr>
                      <m:e>
                        <m:func>
                          <m:funcPr>
                            <m:ctrlPr>
                              <a:rPr lang="en-US" sz="2200" b="1" i="1">
                                <a:solidFill>
                                  <a:prstClr val="black"/>
                                </a:solidFill>
                                <a:latin typeface="Cambria Math" panose="02040503050406030204" pitchFamily="18" charset="0"/>
                              </a:rPr>
                            </m:ctrlPr>
                          </m:funcPr>
                          <m:fName>
                            <m:r>
                              <m:rPr>
                                <m:sty m:val="p"/>
                              </m:rPr>
                              <a:rPr lang="en-US" sz="2200" b="0" i="0" smtClean="0">
                                <a:solidFill>
                                  <a:prstClr val="black"/>
                                </a:solidFill>
                                <a:latin typeface="Cambria Math" panose="02040503050406030204" pitchFamily="18" charset="0"/>
                              </a:rPr>
                              <m:t>sin</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rPr>
                              <m:t>𝒙</m:t>
                            </m:r>
                          </m:e>
                          <m:sup>
                            <m:r>
                              <a:rPr lang="en-US" sz="2200" b="1" i="1">
                                <a:solidFill>
                                  <a:prstClr val="black"/>
                                </a:solidFill>
                                <a:latin typeface="Cambria Math" panose="02040503050406030204" pitchFamily="18" charset="0"/>
                              </a:rPr>
                              <m:t>𝟐</m:t>
                            </m:r>
                          </m:sup>
                        </m:sSup>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r>
                          <a:rPr lang="en-US" sz="2200" b="1" i="1" smtClean="0">
                            <a:solidFill>
                              <a:prstClr val="black"/>
                            </a:solidFill>
                            <a:latin typeface="Cambria Math" panose="02040503050406030204" pitchFamily="18" charset="0"/>
                          </a:rPr>
                          <m:t>+</m:t>
                        </m:r>
                        <m:r>
                          <a:rPr lang="en-US" sz="2200" b="1" i="1" smtClean="0">
                            <a:solidFill>
                              <a:prstClr val="black"/>
                            </a:solidFill>
                            <a:latin typeface="Cambria Math" panose="02040503050406030204" pitchFamily="18" charset="0"/>
                          </a:rPr>
                          <m:t>𝟐</m:t>
                        </m:r>
                      </m:e>
                    </m:d>
                    <m:r>
                      <a:rPr lang="en-US" sz="2200" b="1" i="1" smtClean="0">
                        <a:solidFill>
                          <a:prstClr val="black"/>
                        </a:solidFill>
                        <a:latin typeface="Cambria Math" panose="02040503050406030204" pitchFamily="18" charset="0"/>
                      </a:rPr>
                      <m:t>𝒅𝒚</m:t>
                    </m:r>
                    <m:r>
                      <a:rPr lang="en-US" sz="2200" i="1">
                        <a:latin typeface="Cambria Math" panose="02040503050406030204" pitchFamily="18" charset="0"/>
                      </a:rPr>
                      <m:t>=</m:t>
                    </m:r>
                    <m:r>
                      <a:rPr lang="en-US" sz="2200" i="1">
                        <a:latin typeface="Cambria Math" panose="02040503050406030204" pitchFamily="18" charset="0"/>
                      </a:rPr>
                      <m:t>0</m:t>
                    </m:r>
                  </m:oMath>
                </a14:m>
                <a:r>
                  <a:rPr lang="fa-IR" sz="2200" b="1" i="1" dirty="0" smtClean="0">
                    <a:solidFill>
                      <a:prstClr val="black"/>
                    </a:solidFill>
                    <a:latin typeface="Cambria Math" panose="02040503050406030204" pitchFamily="18" charset="0"/>
                  </a:rPr>
                  <a:t> را حل کنید.</a:t>
                </a:r>
                <a:endParaRPr lang="en-US" sz="2200" b="1" i="1" dirty="0">
                  <a:solidFill>
                    <a:prstClr val="black"/>
                  </a:solidFill>
                  <a:latin typeface="Cambria Math" panose="02040503050406030204" pitchFamily="18" charset="0"/>
                </a:endParaRPr>
              </a:p>
              <a:p>
                <a:pPr algn="ctr" rtl="1"/>
                <a:r>
                  <a:rPr lang="fa-IR" sz="2200" b="1" dirty="0" smtClean="0"/>
                  <a:t> </a:t>
                </a:r>
                <a14:m>
                  <m:oMath xmlns:m="http://schemas.openxmlformats.org/officeDocument/2006/math">
                    <m:r>
                      <a:rPr lang="en-US" sz="2200" i="1">
                        <a:latin typeface="Cambria Math" panose="02040503050406030204" pitchFamily="18" charset="0"/>
                      </a:rPr>
                      <m:t>𝑀</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b="1" i="1">
                        <a:latin typeface="Cambria Math" panose="02040503050406030204" pitchFamily="18" charset="0"/>
                      </a:rPr>
                      <m:t>=</m:t>
                    </m:r>
                    <m:r>
                      <a:rPr lang="en-US" sz="2200" b="1" i="1">
                        <a:solidFill>
                          <a:prstClr val="black"/>
                        </a:solidFill>
                        <a:latin typeface="Cambria Math" panose="02040503050406030204" pitchFamily="18" charset="0"/>
                      </a:rPr>
                      <m:t>𝒚</m:t>
                    </m:r>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cos</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r>
                      <a:rPr lang="en-US" sz="2200" b="1" i="1">
                        <a:solidFill>
                          <a:prstClr val="black"/>
                        </a:solidFill>
                        <a:latin typeface="Cambria Math" panose="02040503050406030204" pitchFamily="18" charset="0"/>
                      </a:rPr>
                      <m:t>𝟐</m:t>
                    </m:r>
                    <m:r>
                      <a:rPr lang="en-US" sz="2200" b="1" i="1">
                        <a:solidFill>
                          <a:prstClr val="black"/>
                        </a:solidFill>
                        <a:latin typeface="Cambria Math" panose="02040503050406030204" pitchFamily="18" charset="0"/>
                      </a:rPr>
                      <m:t>𝒙</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r>
                      <a:rPr lang="en-US" sz="2200" b="1" i="1">
                        <a:solidFill>
                          <a:prstClr val="black"/>
                        </a:solidFill>
                        <a:latin typeface="Cambria Math" panose="02040503050406030204" pitchFamily="18" charset="0"/>
                        <a:ea typeface="Cambria Math" panose="02040503050406030204" pitchFamily="18" charset="0"/>
                      </a:rPr>
                      <m:t>⇒</m:t>
                    </m:r>
                    <m:sSub>
                      <m:sSubPr>
                        <m:ctrlPr>
                          <a:rPr lang="fa-IR" sz="2200" i="1">
                            <a:latin typeface="Cambria Math" panose="02040503050406030204" pitchFamily="18" charset="0"/>
                          </a:rPr>
                        </m:ctrlPr>
                      </m:sSubPr>
                      <m:e>
                        <m:r>
                          <a:rPr lang="en-US" sz="2200" i="1">
                            <a:latin typeface="Cambria Math" panose="02040503050406030204" pitchFamily="18" charset="0"/>
                          </a:rPr>
                          <m:t>𝑀</m:t>
                        </m:r>
                      </m:e>
                      <m:sub>
                        <m:r>
                          <a:rPr lang="en-US" sz="2200" i="1">
                            <a:latin typeface="Cambria Math" panose="02040503050406030204" pitchFamily="18" charset="0"/>
                          </a:rPr>
                          <m:t>𝑦</m:t>
                        </m:r>
                      </m:sub>
                    </m:sSub>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oMath>
                </a14:m>
                <a:r>
                  <a:rPr lang="en-US" sz="2200" dirty="0"/>
                  <a:t> </a:t>
                </a:r>
                <a14:m>
                  <m:oMath xmlns:m="http://schemas.openxmlformats.org/officeDocument/2006/math">
                    <m:r>
                      <a:rPr lang="en-US" sz="2200" i="1">
                        <a:latin typeface="Cambria Math" panose="02040503050406030204" pitchFamily="18" charset="0"/>
                      </a:rPr>
                      <m:t>= </m:t>
                    </m:r>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cos</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r>
                      <a:rPr lang="en-US" sz="2200" b="1" i="1">
                        <a:solidFill>
                          <a:prstClr val="black"/>
                        </a:solidFill>
                        <a:latin typeface="Cambria Math" panose="02040503050406030204" pitchFamily="18" charset="0"/>
                      </a:rPr>
                      <m:t>𝟐</m:t>
                    </m:r>
                    <m:r>
                      <a:rPr lang="en-US" sz="2200" b="1" i="1">
                        <a:solidFill>
                          <a:prstClr val="black"/>
                        </a:solidFill>
                        <a:latin typeface="Cambria Math" panose="02040503050406030204" pitchFamily="18" charset="0"/>
                      </a:rPr>
                      <m:t>𝒙</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oMath>
                </a14:m>
                <a:endParaRPr lang="en-US" sz="2200" b="1" i="1" dirty="0" smtClean="0">
                  <a:solidFill>
                    <a:prstClr val="black"/>
                  </a:solidFill>
                  <a:latin typeface="Cambria Math" panose="02040503050406030204" pitchFamily="18" charset="0"/>
                </a:endParaRPr>
              </a:p>
              <a:p>
                <a:pPr algn="ctr" rtl="1"/>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𝑁</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b="1" i="1">
                          <a:latin typeface="Cambria Math" panose="02040503050406030204" pitchFamily="18" charset="0"/>
                        </a:rPr>
                        <m:t>=</m:t>
                      </m:r>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sin</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rPr>
                            <m:t>𝒙</m:t>
                          </m:r>
                        </m:e>
                        <m:sup>
                          <m:r>
                            <a:rPr lang="en-US" sz="2200" b="1" i="1">
                              <a:solidFill>
                                <a:prstClr val="black"/>
                              </a:solidFill>
                              <a:latin typeface="Cambria Math" panose="02040503050406030204" pitchFamily="18" charset="0"/>
                            </a:rPr>
                            <m:t>𝟐</m:t>
                          </m:r>
                        </m:sup>
                      </m:sSup>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r>
                        <a:rPr lang="en-US" sz="2200" b="1" i="1">
                          <a:solidFill>
                            <a:prstClr val="black"/>
                          </a:solidFill>
                          <a:latin typeface="Cambria Math" panose="02040503050406030204" pitchFamily="18" charset="0"/>
                        </a:rPr>
                        <m:t>+</m:t>
                      </m:r>
                      <m:r>
                        <a:rPr lang="en-US" sz="2200" b="1" i="1">
                          <a:solidFill>
                            <a:prstClr val="black"/>
                          </a:solidFill>
                          <a:latin typeface="Cambria Math" panose="02040503050406030204" pitchFamily="18" charset="0"/>
                        </a:rPr>
                        <m:t>𝟐</m:t>
                      </m:r>
                      <m:r>
                        <a:rPr lang="en-US" sz="2200" b="1" i="1">
                          <a:solidFill>
                            <a:prstClr val="black"/>
                          </a:solidFill>
                          <a:latin typeface="Cambria Math" panose="02040503050406030204" pitchFamily="18" charset="0"/>
                          <a:ea typeface="Cambria Math" panose="02040503050406030204" pitchFamily="18" charset="0"/>
                        </a:rPr>
                        <m:t>⇒</m:t>
                      </m:r>
                      <m:sSub>
                        <m:sSubPr>
                          <m:ctrlPr>
                            <a:rPr lang="fa-IR" sz="2200" i="1">
                              <a:latin typeface="Cambria Math" panose="02040503050406030204" pitchFamily="18" charset="0"/>
                            </a:rPr>
                          </m:ctrlPr>
                        </m:sSubPr>
                        <m:e>
                          <m:r>
                            <a:rPr lang="en-US" sz="2200" i="1">
                              <a:latin typeface="Cambria Math" panose="02040503050406030204" pitchFamily="18" charset="0"/>
                            </a:rPr>
                            <m:t>𝑁</m:t>
                          </m:r>
                        </m:e>
                        <m:sub>
                          <m:r>
                            <a:rPr lang="en-US" sz="2200" i="1">
                              <a:latin typeface="Cambria Math" panose="02040503050406030204" pitchFamily="18" charset="0"/>
                            </a:rPr>
                            <m:t>𝑥</m:t>
                          </m:r>
                        </m:sub>
                      </m:sSub>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b="1" i="1" smtClean="0">
                          <a:latin typeface="Cambria Math" panose="02040503050406030204" pitchFamily="18" charset="0"/>
                        </a:rPr>
                        <m:t>=</m:t>
                      </m:r>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cos</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r>
                        <a:rPr lang="en-US" sz="2200" b="1" i="1">
                          <a:solidFill>
                            <a:prstClr val="black"/>
                          </a:solidFill>
                          <a:latin typeface="Cambria Math" panose="02040503050406030204" pitchFamily="18" charset="0"/>
                        </a:rPr>
                        <m:t>𝟐</m:t>
                      </m:r>
                      <m:r>
                        <a:rPr lang="en-US" sz="2200" b="1" i="1">
                          <a:solidFill>
                            <a:prstClr val="black"/>
                          </a:solidFill>
                          <a:latin typeface="Cambria Math" panose="02040503050406030204" pitchFamily="18" charset="0"/>
                        </a:rPr>
                        <m:t>𝒙</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oMath>
                  </m:oMathPara>
                </a14:m>
                <a:endParaRPr lang="en-US" sz="2200" b="1" i="1" dirty="0">
                  <a:solidFill>
                    <a:prstClr val="black"/>
                  </a:solidFill>
                  <a:latin typeface="Cambria Math" panose="02040503050406030204" pitchFamily="18" charset="0"/>
                </a:endParaRPr>
              </a:p>
              <a:p>
                <a:pPr algn="r" rtl="1"/>
                <a:r>
                  <a:rPr lang="fa-IR" sz="2200" b="1" i="1" dirty="0" smtClean="0">
                    <a:solidFill>
                      <a:prstClr val="black"/>
                    </a:solidFill>
                    <a:latin typeface="Cambria Math" panose="02040503050406030204" pitchFamily="18" charset="0"/>
                  </a:rPr>
                  <a:t>چون </a:t>
                </a:r>
                <a14:m>
                  <m:oMath xmlns:m="http://schemas.openxmlformats.org/officeDocument/2006/math">
                    <m:sSub>
                      <m:sSubPr>
                        <m:ctrlPr>
                          <a:rPr lang="fa-IR" sz="2400" i="1">
                            <a:latin typeface="Cambria Math" panose="02040503050406030204" pitchFamily="18" charset="0"/>
                          </a:rPr>
                        </m:ctrlPr>
                      </m:sSubPr>
                      <m:e>
                        <m:r>
                          <a:rPr lang="en-US" sz="2400" i="1" smtClean="0">
                            <a:latin typeface="Cambria Math" panose="02040503050406030204" pitchFamily="18" charset="0"/>
                          </a:rPr>
                          <m:t>𝑀</m:t>
                        </m:r>
                      </m:e>
                      <m:sub>
                        <m:r>
                          <a:rPr lang="en-US" sz="2400" i="1">
                            <a:latin typeface="Cambria Math" panose="02040503050406030204" pitchFamily="18" charset="0"/>
                          </a:rPr>
                          <m:t>𝑦</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𝑥</m:t>
                        </m:r>
                      </m:sub>
                    </m:sSub>
                    <m:r>
                      <a:rPr lang="fa-IR" sz="2400" b="0" i="1" smtClean="0">
                        <a:latin typeface="Cambria Math" panose="02040503050406030204" pitchFamily="18" charset="0"/>
                      </a:rPr>
                      <m:t> </m:t>
                    </m:r>
                  </m:oMath>
                </a14:m>
                <a:r>
                  <a:rPr lang="fa-IR" sz="2200" b="1" i="1" dirty="0" smtClean="0">
                    <a:solidFill>
                      <a:prstClr val="black"/>
                    </a:solidFill>
                    <a:latin typeface="Cambria Math" panose="02040503050406030204" pitchFamily="18" charset="0"/>
                  </a:rPr>
                  <a:t> پس </a:t>
                </a:r>
                <a:r>
                  <a:rPr lang="fa-IR" sz="2200" b="1" i="1" dirty="0">
                    <a:solidFill>
                      <a:prstClr val="black"/>
                    </a:solidFill>
                    <a:latin typeface="Cambria Math" panose="02040503050406030204" pitchFamily="18" charset="0"/>
                  </a:rPr>
                  <a:t>معادله کامل است بنابراین تابع چون </a:t>
                </a:r>
                <a:r>
                  <a:rPr lang="fa-IR" sz="2200" dirty="0">
                    <a:cs typeface="B Nazanin" panose="00000400000000000000" pitchFamily="2" charset="-78"/>
                  </a:rPr>
                  <a:t> </a:t>
                </a:r>
                <a14:m>
                  <m:oMath xmlns:m="http://schemas.openxmlformats.org/officeDocument/2006/math">
                    <m:r>
                      <a:rPr lang="en-US" sz="2200" i="1">
                        <a:latin typeface="Cambria Math" panose="02040503050406030204" pitchFamily="18" charset="0"/>
                      </a:rPr>
                      <m:t>𝑓</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oMath>
                </a14:m>
                <a:r>
                  <a:rPr lang="fa-IR" sz="2200" dirty="0">
                    <a:cs typeface="B Nazanin" panose="00000400000000000000" pitchFamily="2" charset="-78"/>
                  </a:rPr>
                  <a:t>  وجود دارد که </a:t>
                </a:r>
              </a:p>
              <a:p>
                <a:pPr algn="ctr" rtl="1"/>
                <a14:m>
                  <m:oMathPara xmlns:m="http://schemas.openxmlformats.org/officeDocument/2006/math">
                    <m:oMathParaPr>
                      <m:jc m:val="centerGroup"/>
                    </m:oMathParaPr>
                    <m:oMath xmlns:m="http://schemas.openxmlformats.org/officeDocument/2006/math">
                      <m:sSub>
                        <m:sSubPr>
                          <m:ctrlPr>
                            <a:rPr lang="fa-IR" sz="2200" i="1">
                              <a:latin typeface="Cambria Math" panose="02040503050406030204" pitchFamily="18" charset="0"/>
                            </a:rPr>
                          </m:ctrlPr>
                        </m:sSubPr>
                        <m:e>
                          <m:r>
                            <a:rPr lang="en-US" sz="2200" i="1">
                              <a:latin typeface="Cambria Math" panose="02040503050406030204" pitchFamily="18" charset="0"/>
                            </a:rPr>
                            <m:t>𝑓</m:t>
                          </m:r>
                        </m:e>
                        <m:sub>
                          <m:r>
                            <a:rPr lang="en-US" sz="2200" i="1">
                              <a:latin typeface="Cambria Math" panose="02040503050406030204" pitchFamily="18" charset="0"/>
                            </a:rPr>
                            <m:t>𝑥</m:t>
                          </m:r>
                        </m:sub>
                      </m:sSub>
                      <m:r>
                        <a:rPr lang="en-US" sz="2200" i="1">
                          <a:latin typeface="Cambria Math" panose="02040503050406030204" pitchFamily="18" charset="0"/>
                        </a:rPr>
                        <m:t>=</m:t>
                      </m:r>
                      <m:r>
                        <a:rPr lang="en-US" sz="2200" i="1">
                          <a:latin typeface="Cambria Math" panose="02040503050406030204" pitchFamily="18" charset="0"/>
                        </a:rPr>
                        <m:t>𝑀</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i="1">
                          <a:latin typeface="Cambria Math" panose="02040503050406030204" pitchFamily="18" charset="0"/>
                        </a:rPr>
                        <m:t>,       </m:t>
                      </m:r>
                      <m:sSub>
                        <m:sSubPr>
                          <m:ctrlPr>
                            <a:rPr lang="en-US" sz="2200" i="1">
                              <a:latin typeface="Cambria Math" panose="02040503050406030204" pitchFamily="18" charset="0"/>
                            </a:rPr>
                          </m:ctrlPr>
                        </m:sSubPr>
                        <m:e>
                          <m:r>
                            <a:rPr lang="en-US" sz="2200" i="1">
                              <a:latin typeface="Cambria Math" panose="02040503050406030204" pitchFamily="18" charset="0"/>
                            </a:rPr>
                            <m:t>𝑓</m:t>
                          </m:r>
                        </m:e>
                        <m:sub>
                          <m:r>
                            <a:rPr lang="en-US" sz="2200" i="1">
                              <a:latin typeface="Cambria Math" panose="02040503050406030204" pitchFamily="18" charset="0"/>
                            </a:rPr>
                            <m:t>𝑦</m:t>
                          </m:r>
                        </m:sub>
                      </m:sSub>
                      <m:r>
                        <a:rPr lang="en-US" sz="2200" i="1">
                          <a:latin typeface="Cambria Math" panose="02040503050406030204" pitchFamily="18" charset="0"/>
                        </a:rPr>
                        <m:t>=</m:t>
                      </m:r>
                      <m:r>
                        <a:rPr lang="en-US" sz="2200" i="1">
                          <a:latin typeface="Cambria Math" panose="02040503050406030204" pitchFamily="18" charset="0"/>
                        </a:rPr>
                        <m:t>𝑁</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oMath>
                  </m:oMathPara>
                </a14:m>
                <a:endParaRPr lang="en-US" sz="2200" b="1" i="1" dirty="0">
                  <a:solidFill>
                    <a:prstClr val="black"/>
                  </a:solidFill>
                  <a:latin typeface="Cambria Math" panose="02040503050406030204" pitchFamily="18" charset="0"/>
                </a:endParaRPr>
              </a:p>
              <a:p>
                <a:pPr algn="r" rtl="1"/>
                <a:r>
                  <a:rPr lang="fa-IR" sz="2200" dirty="0">
                    <a:cs typeface="B Nazanin" panose="00000400000000000000" pitchFamily="2" charset="-78"/>
                  </a:rPr>
                  <a:t>با انتگرالگیری از </a:t>
                </a:r>
                <a14:m>
                  <m:oMath xmlns:m="http://schemas.openxmlformats.org/officeDocument/2006/math">
                    <m:sSub>
                      <m:sSubPr>
                        <m:ctrlPr>
                          <a:rPr lang="fa-IR" sz="2200" i="1">
                            <a:latin typeface="Cambria Math" panose="02040503050406030204" pitchFamily="18" charset="0"/>
                          </a:rPr>
                        </m:ctrlPr>
                      </m:sSubPr>
                      <m:e>
                        <m:r>
                          <a:rPr lang="en-US" sz="2200" i="1">
                            <a:latin typeface="Cambria Math" panose="02040503050406030204" pitchFamily="18" charset="0"/>
                          </a:rPr>
                          <m:t>𝑓</m:t>
                        </m:r>
                      </m:e>
                      <m:sub>
                        <m:r>
                          <a:rPr lang="en-US" sz="2200" i="1">
                            <a:latin typeface="Cambria Math" panose="02040503050406030204" pitchFamily="18" charset="0"/>
                          </a:rPr>
                          <m:t>𝑥</m:t>
                        </m:r>
                      </m:sub>
                    </m:sSub>
                    <m:r>
                      <a:rPr lang="en-US" sz="2200" i="1">
                        <a:latin typeface="Cambria Math" panose="02040503050406030204" pitchFamily="18" charset="0"/>
                      </a:rPr>
                      <m:t>=</m:t>
                    </m:r>
                    <m:r>
                      <a:rPr lang="en-US" sz="2200" i="1">
                        <a:latin typeface="Cambria Math" panose="02040503050406030204" pitchFamily="18" charset="0"/>
                      </a:rPr>
                      <m:t>𝑀</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oMath>
                </a14:m>
                <a:r>
                  <a:rPr lang="fa-IR" sz="2200" dirty="0">
                    <a:cs typeface="B Nazanin" panose="00000400000000000000" pitchFamily="2" charset="-78"/>
                  </a:rPr>
                  <a:t>نسبت به </a:t>
                </a:r>
                <a14:m>
                  <m:oMath xmlns:m="http://schemas.openxmlformats.org/officeDocument/2006/math">
                    <m:r>
                      <a:rPr lang="en-US" sz="2200" i="1">
                        <a:latin typeface="Cambria Math" panose="02040503050406030204" pitchFamily="18" charset="0"/>
                      </a:rPr>
                      <m:t>𝑥</m:t>
                    </m:r>
                  </m:oMath>
                </a14:m>
                <a:r>
                  <a:rPr lang="fa-IR" sz="2200" dirty="0">
                    <a:cs typeface="B Nazanin" panose="00000400000000000000" pitchFamily="2" charset="-78"/>
                  </a:rPr>
                  <a:t> داریم</a:t>
                </a:r>
              </a:p>
              <a:p>
                <a:pPr algn="ctr" rtl="1"/>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𝑓</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i="1">
                          <a:latin typeface="Cambria Math" panose="02040503050406030204" pitchFamily="18" charset="0"/>
                        </a:rPr>
                        <m:t>=</m:t>
                      </m:r>
                      <m:nary>
                        <m:naryPr>
                          <m:limLoc m:val="undOvr"/>
                          <m:subHide m:val="on"/>
                          <m:supHide m:val="on"/>
                          <m:ctrlPr>
                            <a:rPr lang="en-US" sz="2200" b="1" i="1">
                              <a:solidFill>
                                <a:prstClr val="black"/>
                              </a:solidFill>
                              <a:latin typeface="Cambria Math" panose="02040503050406030204" pitchFamily="18" charset="0"/>
                              <a:ea typeface="Cambria Math" panose="02040503050406030204" pitchFamily="18" charset="0"/>
                            </a:rPr>
                          </m:ctrlPr>
                        </m:naryPr>
                        <m:sub/>
                        <m:sup/>
                        <m:e>
                          <m:r>
                            <a:rPr lang="en-US" sz="2200" i="1">
                              <a:latin typeface="Cambria Math" panose="02040503050406030204" pitchFamily="18" charset="0"/>
                            </a:rPr>
                            <m:t>𝑀</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b="1" i="1">
                              <a:solidFill>
                                <a:prstClr val="black"/>
                              </a:solidFill>
                              <a:latin typeface="Cambria Math" panose="02040503050406030204" pitchFamily="18" charset="0"/>
                            </a:rPr>
                            <m:t>𝒅𝒙</m:t>
                          </m:r>
                        </m:e>
                      </m:nary>
                      <m:r>
                        <a:rPr lang="en-US" sz="2200" i="1">
                          <a:solidFill>
                            <a:prstClr val="black"/>
                          </a:solidFill>
                          <a:latin typeface="Cambria Math" panose="02040503050406030204" pitchFamily="18" charset="0"/>
                        </a:rPr>
                        <m:t>=</m:t>
                      </m:r>
                      <m:nary>
                        <m:naryPr>
                          <m:limLoc m:val="undOvr"/>
                          <m:subHide m:val="on"/>
                          <m:supHide m:val="on"/>
                          <m:ctrlPr>
                            <a:rPr lang="en-US" sz="2200" b="1" i="1">
                              <a:solidFill>
                                <a:prstClr val="black"/>
                              </a:solidFill>
                              <a:latin typeface="Cambria Math" panose="02040503050406030204" pitchFamily="18" charset="0"/>
                              <a:ea typeface="Cambria Math" panose="02040503050406030204" pitchFamily="18" charset="0"/>
                            </a:rPr>
                          </m:ctrlPr>
                        </m:naryPr>
                        <m:sub/>
                        <m:sup/>
                        <m:e>
                          <m:r>
                            <a:rPr lang="en-US" sz="2200" b="1" i="1">
                              <a:solidFill>
                                <a:prstClr val="black"/>
                              </a:solidFill>
                              <a:latin typeface="Cambria Math" panose="02040503050406030204" pitchFamily="18" charset="0"/>
                              <a:ea typeface="Cambria Math" panose="02040503050406030204" pitchFamily="18" charset="0"/>
                            </a:rPr>
                            <m:t>(</m:t>
                          </m:r>
                          <m:r>
                            <a:rPr lang="en-US" sz="2200" b="1" i="1">
                              <a:solidFill>
                                <a:prstClr val="black"/>
                              </a:solidFill>
                              <a:latin typeface="Cambria Math" panose="02040503050406030204" pitchFamily="18" charset="0"/>
                            </a:rPr>
                            <m:t>𝒚</m:t>
                          </m:r>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cos</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r>
                            <a:rPr lang="en-US" sz="2200" b="1" i="1">
                              <a:solidFill>
                                <a:prstClr val="black"/>
                              </a:solidFill>
                              <a:latin typeface="Cambria Math" panose="02040503050406030204" pitchFamily="18" charset="0"/>
                            </a:rPr>
                            <m:t>𝟐</m:t>
                          </m:r>
                          <m:r>
                            <a:rPr lang="en-US" sz="2200" b="1" i="1">
                              <a:solidFill>
                                <a:prstClr val="black"/>
                              </a:solidFill>
                              <a:latin typeface="Cambria Math" panose="02040503050406030204" pitchFamily="18" charset="0"/>
                            </a:rPr>
                            <m:t>𝒙</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r>
                            <a:rPr lang="en-US" sz="2200" b="1" i="1">
                              <a:solidFill>
                                <a:prstClr val="black"/>
                              </a:solidFill>
                              <a:latin typeface="Cambria Math" panose="02040503050406030204" pitchFamily="18" charset="0"/>
                            </a:rPr>
                            <m:t>)</m:t>
                          </m:r>
                          <m:r>
                            <a:rPr lang="en-US" sz="2200" b="1" i="1">
                              <a:solidFill>
                                <a:prstClr val="black"/>
                              </a:solidFill>
                              <a:latin typeface="Cambria Math" panose="02040503050406030204" pitchFamily="18" charset="0"/>
                            </a:rPr>
                            <m:t>𝒅𝒙</m:t>
                          </m:r>
                        </m:e>
                      </m:nary>
                      <m:r>
                        <a:rPr lang="fa-IR" sz="2200" i="1">
                          <a:latin typeface="Cambria Math" panose="02040503050406030204" pitchFamily="18" charset="0"/>
                        </a:rPr>
                        <m:t>=</m:t>
                      </m:r>
                      <m:r>
                        <a:rPr lang="en-US" sz="2200" b="1" i="1">
                          <a:solidFill>
                            <a:prstClr val="black"/>
                          </a:solidFill>
                          <a:latin typeface="Cambria Math" panose="02040503050406030204" pitchFamily="18" charset="0"/>
                        </a:rPr>
                        <m:t>𝒚</m:t>
                      </m:r>
                      <m:func>
                        <m:funcPr>
                          <m:ctrlPr>
                            <a:rPr lang="en-US" sz="2200" b="1" i="1">
                              <a:solidFill>
                                <a:prstClr val="black"/>
                              </a:solidFill>
                              <a:latin typeface="Cambria Math" panose="02040503050406030204" pitchFamily="18" charset="0"/>
                            </a:rPr>
                          </m:ctrlPr>
                        </m:funcPr>
                        <m:fName>
                          <m:r>
                            <m:rPr>
                              <m:sty m:val="p"/>
                            </m:rPr>
                            <a:rPr lang="en-US" sz="2200" b="0" i="0" smtClean="0">
                              <a:solidFill>
                                <a:prstClr val="black"/>
                              </a:solidFill>
                              <a:latin typeface="Cambria Math" panose="02040503050406030204" pitchFamily="18" charset="0"/>
                            </a:rPr>
                            <m:t>sin</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rPr>
                            <m:t>𝒙</m:t>
                          </m:r>
                        </m:e>
                        <m:sup>
                          <m:r>
                            <a:rPr lang="en-US" sz="2200" b="1" i="1">
                              <a:solidFill>
                                <a:prstClr val="black"/>
                              </a:solidFill>
                              <a:latin typeface="Cambria Math" panose="02040503050406030204" pitchFamily="18" charset="0"/>
                            </a:rPr>
                            <m:t>𝟐</m:t>
                          </m:r>
                        </m:sup>
                      </m:sSup>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r>
                        <a:rPr lang="en-US" sz="2200" i="1">
                          <a:latin typeface="Cambria Math" panose="02040503050406030204" pitchFamily="18" charset="0"/>
                        </a:rPr>
                        <m:t>+</m:t>
                      </m:r>
                      <m:r>
                        <a:rPr lang="en-US" sz="2200" i="1">
                          <a:latin typeface="Cambria Math" panose="02040503050406030204" pitchFamily="18" charset="0"/>
                        </a:rPr>
                        <m:t>h</m:t>
                      </m:r>
                      <m:d>
                        <m:dPr>
                          <m:ctrlPr>
                            <a:rPr lang="en-US" sz="2200" i="1">
                              <a:latin typeface="Cambria Math" panose="02040503050406030204" pitchFamily="18" charset="0"/>
                            </a:rPr>
                          </m:ctrlPr>
                        </m:dPr>
                        <m:e>
                          <m:r>
                            <a:rPr lang="en-US" sz="2200" i="1">
                              <a:latin typeface="Cambria Math" panose="02040503050406030204" pitchFamily="18" charset="0"/>
                            </a:rPr>
                            <m:t>𝑦</m:t>
                          </m:r>
                        </m:e>
                      </m:d>
                    </m:oMath>
                  </m:oMathPara>
                </a14:m>
                <a:endParaRPr lang="en-US" sz="2200" i="1" dirty="0">
                  <a:latin typeface="Cambria Math" panose="02040503050406030204" pitchFamily="18" charset="0"/>
                </a:endParaRPr>
              </a:p>
              <a:p>
                <a:pPr algn="ctr" rtl="1"/>
                <a14:m>
                  <m:oMath xmlns:m="http://schemas.openxmlformats.org/officeDocument/2006/math">
                    <m:r>
                      <a:rPr lang="en-US" sz="2200" b="1" i="1">
                        <a:solidFill>
                          <a:prstClr val="black"/>
                        </a:solidFill>
                        <a:latin typeface="Cambria Math" panose="02040503050406030204" pitchFamily="18" charset="0"/>
                        <a:ea typeface="Cambria Math" panose="02040503050406030204" pitchFamily="18" charset="0"/>
                      </a:rPr>
                      <m:t>⇒</m:t>
                    </m:r>
                    <m:r>
                      <a:rPr lang="en-US" sz="2200" i="1">
                        <a:latin typeface="Cambria Math" panose="02040503050406030204" pitchFamily="18" charset="0"/>
                      </a:rPr>
                      <m:t>𝑓</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oMath>
                </a14:m>
                <a:r>
                  <a:rPr lang="en-US" sz="2200" dirty="0">
                    <a:cs typeface="B Nazanin" panose="00000400000000000000" pitchFamily="2" charset="-78"/>
                  </a:rPr>
                  <a:t>=</a:t>
                </a:r>
                <a14:m>
                  <m:oMath xmlns:m="http://schemas.openxmlformats.org/officeDocument/2006/math">
                    <m:r>
                      <a:rPr lang="en-US" sz="2200" b="1" i="1">
                        <a:solidFill>
                          <a:prstClr val="black"/>
                        </a:solidFill>
                        <a:latin typeface="Cambria Math" panose="02040503050406030204" pitchFamily="18" charset="0"/>
                      </a:rPr>
                      <m:t>𝒚</m:t>
                    </m:r>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sin</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rPr>
                          <m:t>𝒙</m:t>
                        </m:r>
                      </m:e>
                      <m:sup>
                        <m:r>
                          <a:rPr lang="en-US" sz="2200" b="1" i="1">
                            <a:solidFill>
                              <a:prstClr val="black"/>
                            </a:solidFill>
                            <a:latin typeface="Cambria Math" panose="02040503050406030204" pitchFamily="18" charset="0"/>
                          </a:rPr>
                          <m:t>𝟐</m:t>
                        </m:r>
                      </m:sup>
                    </m:sSup>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r>
                      <a:rPr lang="en-US" sz="2200" i="1">
                        <a:latin typeface="Cambria Math" panose="02040503050406030204" pitchFamily="18" charset="0"/>
                      </a:rPr>
                      <m:t>+</m:t>
                    </m:r>
                    <m:r>
                      <a:rPr lang="en-US" sz="2200" i="1">
                        <a:latin typeface="Cambria Math" panose="02040503050406030204" pitchFamily="18" charset="0"/>
                      </a:rPr>
                      <m:t>h</m:t>
                    </m:r>
                    <m:d>
                      <m:dPr>
                        <m:ctrlPr>
                          <a:rPr lang="en-US" sz="2200" i="1">
                            <a:latin typeface="Cambria Math" panose="02040503050406030204" pitchFamily="18" charset="0"/>
                          </a:rPr>
                        </m:ctrlPr>
                      </m:dPr>
                      <m:e>
                        <m:r>
                          <a:rPr lang="en-US" sz="2200" i="1">
                            <a:latin typeface="Cambria Math" panose="02040503050406030204" pitchFamily="18" charset="0"/>
                          </a:rPr>
                          <m:t>𝑦</m:t>
                        </m:r>
                      </m:e>
                    </m:d>
                  </m:oMath>
                </a14:m>
                <a:endParaRPr lang="en-US" sz="2200" dirty="0">
                  <a:cs typeface="B Nazanin" panose="00000400000000000000" pitchFamily="2" charset="-78"/>
                </a:endParaRPr>
              </a:p>
              <a:p>
                <a:pPr algn="r" rtl="1"/>
                <a:r>
                  <a:rPr lang="fa-IR" sz="2200" dirty="0">
                    <a:cs typeface="B Nazanin" panose="00000400000000000000" pitchFamily="2" charset="-78"/>
                  </a:rPr>
                  <a:t>از</a:t>
                </a:r>
                <a14:m>
                  <m:oMath xmlns:m="http://schemas.openxmlformats.org/officeDocument/2006/math">
                    <m:r>
                      <a:rPr lang="en-US" sz="2200" i="1">
                        <a:latin typeface="Cambria Math" panose="02040503050406030204" pitchFamily="18" charset="0"/>
                      </a:rPr>
                      <m:t>𝑓</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oMath>
                </a14:m>
                <a:r>
                  <a:rPr lang="en-US" sz="2200" dirty="0">
                    <a:cs typeface="B Nazanin" panose="00000400000000000000" pitchFamily="2" charset="-78"/>
                  </a:rPr>
                  <a:t> </a:t>
                </a:r>
                <a:r>
                  <a:rPr lang="fa-IR" sz="2200" dirty="0">
                    <a:cs typeface="B Nazanin" panose="00000400000000000000" pitchFamily="2" charset="-78"/>
                  </a:rPr>
                  <a:t> نسبت به  </a:t>
                </a:r>
                <a14:m>
                  <m:oMath xmlns:m="http://schemas.openxmlformats.org/officeDocument/2006/math">
                    <m:r>
                      <a:rPr lang="en-US" sz="2200" i="1">
                        <a:latin typeface="Cambria Math" panose="02040503050406030204" pitchFamily="18" charset="0"/>
                      </a:rPr>
                      <m:t>𝑦</m:t>
                    </m:r>
                  </m:oMath>
                </a14:m>
                <a:r>
                  <a:rPr lang="fa-IR" sz="2200" dirty="0">
                    <a:cs typeface="B Nazanin" panose="00000400000000000000" pitchFamily="2" charset="-78"/>
                  </a:rPr>
                  <a:t>  مشتق بگیریم</a:t>
                </a:r>
              </a:p>
              <a:p>
                <a:pPr algn="ctr" rtl="1"/>
                <a14:m>
                  <m:oMathPara xmlns:m="http://schemas.openxmlformats.org/officeDocument/2006/math">
                    <m:oMathParaPr>
                      <m:jc m:val="centerGroup"/>
                    </m:oMathParaPr>
                    <m:oMath xmlns:m="http://schemas.openxmlformats.org/officeDocument/2006/math">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sin</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rPr>
                            <m:t>𝒙</m:t>
                          </m:r>
                        </m:e>
                        <m:sup>
                          <m:r>
                            <a:rPr lang="en-US" sz="2200" b="1" i="1">
                              <a:solidFill>
                                <a:prstClr val="black"/>
                              </a:solidFill>
                              <a:latin typeface="Cambria Math" panose="02040503050406030204" pitchFamily="18" charset="0"/>
                            </a:rPr>
                            <m:t>𝟐</m:t>
                          </m:r>
                        </m:sup>
                      </m:sSup>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r>
                        <a:rPr lang="en-US" sz="2200" b="1" i="1">
                          <a:solidFill>
                            <a:prstClr val="black"/>
                          </a:solidFill>
                          <a:latin typeface="Cambria Math" panose="02040503050406030204" pitchFamily="18" charset="0"/>
                        </a:rPr>
                        <m:t>+</m:t>
                      </m:r>
                      <m:sSup>
                        <m:sSupPr>
                          <m:ctrlPr>
                            <a:rPr lang="en-US" sz="2200" i="1">
                              <a:latin typeface="Cambria Math" panose="02040503050406030204" pitchFamily="18" charset="0"/>
                            </a:rPr>
                          </m:ctrlPr>
                        </m:sSupPr>
                        <m:e>
                          <m:r>
                            <a:rPr lang="en-US" sz="2200" i="1">
                              <a:latin typeface="Cambria Math" panose="02040503050406030204" pitchFamily="18" charset="0"/>
                            </a:rPr>
                            <m:t>h</m:t>
                          </m:r>
                        </m:e>
                        <m:sup>
                          <m:r>
                            <a:rPr lang="en-US" sz="2200" i="1">
                              <a:latin typeface="Cambria Math" panose="02040503050406030204" pitchFamily="18" charset="0"/>
                            </a:rPr>
                            <m:t>′</m:t>
                          </m:r>
                        </m:sup>
                      </m:sSup>
                      <m:d>
                        <m:dPr>
                          <m:ctrlPr>
                            <a:rPr lang="en-US" sz="2200" i="1">
                              <a:latin typeface="Cambria Math" panose="02040503050406030204" pitchFamily="18" charset="0"/>
                            </a:rPr>
                          </m:ctrlPr>
                        </m:dPr>
                        <m:e>
                          <m:r>
                            <a:rPr lang="en-US" sz="2200" i="1">
                              <a:latin typeface="Cambria Math" panose="02040503050406030204" pitchFamily="18" charset="0"/>
                            </a:rPr>
                            <m:t>𝑦</m:t>
                          </m:r>
                        </m:e>
                      </m:d>
                      <m:sSub>
                        <m:sSubPr>
                          <m:ctrlPr>
                            <a:rPr lang="en-US" sz="2200" i="1">
                              <a:latin typeface="Cambria Math" panose="02040503050406030204" pitchFamily="18" charset="0"/>
                            </a:rPr>
                          </m:ctrlPr>
                        </m:sSubPr>
                        <m:e>
                          <m:r>
                            <a:rPr lang="en-US" sz="2200" i="1">
                              <a:latin typeface="Cambria Math" panose="02040503050406030204" pitchFamily="18" charset="0"/>
                            </a:rPr>
                            <m:t>=</m:t>
                          </m:r>
                          <m:r>
                            <a:rPr lang="en-US" sz="2200" i="1">
                              <a:latin typeface="Cambria Math" panose="02040503050406030204" pitchFamily="18" charset="0"/>
                            </a:rPr>
                            <m:t>𝑓</m:t>
                          </m:r>
                        </m:e>
                        <m:sub>
                          <m:r>
                            <a:rPr lang="en-US" sz="2200" i="1">
                              <a:latin typeface="Cambria Math" panose="02040503050406030204" pitchFamily="18" charset="0"/>
                            </a:rPr>
                            <m:t>𝑦</m:t>
                          </m:r>
                        </m:sub>
                      </m:sSub>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i="1">
                          <a:latin typeface="Cambria Math" panose="02040503050406030204" pitchFamily="18" charset="0"/>
                        </a:rPr>
                        <m:t>=</m:t>
                      </m:r>
                      <m:r>
                        <a:rPr lang="en-US" sz="2200" i="1">
                          <a:latin typeface="Cambria Math" panose="02040503050406030204" pitchFamily="18" charset="0"/>
                        </a:rPr>
                        <m:t>𝑁</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i="1">
                          <a:latin typeface="Cambria Math" panose="02040503050406030204" pitchFamily="18" charset="0"/>
                        </a:rPr>
                        <m:t>=</m:t>
                      </m:r>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sin</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rPr>
                            <m:t>𝒙</m:t>
                          </m:r>
                        </m:e>
                        <m:sup>
                          <m:r>
                            <a:rPr lang="en-US" sz="2200" b="1" i="1">
                              <a:solidFill>
                                <a:prstClr val="black"/>
                              </a:solidFill>
                              <a:latin typeface="Cambria Math" panose="02040503050406030204" pitchFamily="18" charset="0"/>
                            </a:rPr>
                            <m:t>𝟐</m:t>
                          </m:r>
                        </m:sup>
                      </m:sSup>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r>
                        <a:rPr lang="en-US" sz="2200" b="1" i="1">
                          <a:solidFill>
                            <a:prstClr val="black"/>
                          </a:solidFill>
                          <a:latin typeface="Cambria Math" panose="02040503050406030204" pitchFamily="18" charset="0"/>
                        </a:rPr>
                        <m:t>+</m:t>
                      </m:r>
                      <m:r>
                        <a:rPr lang="en-US" sz="2200" b="1" i="1">
                          <a:solidFill>
                            <a:prstClr val="black"/>
                          </a:solidFill>
                          <a:latin typeface="Cambria Math" panose="02040503050406030204" pitchFamily="18" charset="0"/>
                        </a:rPr>
                        <m:t>𝟐</m:t>
                      </m:r>
                    </m:oMath>
                  </m:oMathPara>
                </a14:m>
                <a:endParaRPr lang="en-US" sz="2200" b="1" i="1" dirty="0" smtClean="0">
                  <a:solidFill>
                    <a:prstClr val="black"/>
                  </a:solidFill>
                  <a:latin typeface="Cambria Math" panose="02040503050406030204" pitchFamily="18" charset="0"/>
                </a:endParaRPr>
              </a:p>
              <a:p>
                <a:pPr algn="ctr" rtl="1"/>
                <a14:m>
                  <m:oMathPara xmlns:m="http://schemas.openxmlformats.org/officeDocument/2006/math">
                    <m:oMathParaPr>
                      <m:jc m:val="centerGroup"/>
                    </m:oMathParaPr>
                    <m:oMath xmlns:m="http://schemas.openxmlformats.org/officeDocument/2006/math">
                      <m:r>
                        <a:rPr lang="en-US" sz="2200" b="1" i="1">
                          <a:solidFill>
                            <a:prstClr val="black"/>
                          </a:solidFill>
                          <a:latin typeface="Cambria Math" panose="02040503050406030204" pitchFamily="18" charset="0"/>
                          <a:ea typeface="Cambria Math" panose="02040503050406030204" pitchFamily="18" charset="0"/>
                        </a:rPr>
                        <m:t>⇒</m:t>
                      </m:r>
                      <m:sSup>
                        <m:sSupPr>
                          <m:ctrlPr>
                            <a:rPr lang="en-US" sz="2200" i="1">
                              <a:latin typeface="Cambria Math" panose="02040503050406030204" pitchFamily="18" charset="0"/>
                            </a:rPr>
                          </m:ctrlPr>
                        </m:sSupPr>
                        <m:e>
                          <m:r>
                            <a:rPr lang="en-US" sz="2200" i="1">
                              <a:latin typeface="Cambria Math" panose="02040503050406030204" pitchFamily="18" charset="0"/>
                            </a:rPr>
                            <m:t>h</m:t>
                          </m:r>
                        </m:e>
                        <m:sup>
                          <m:r>
                            <a:rPr lang="en-US" sz="2200" i="1">
                              <a:latin typeface="Cambria Math" panose="02040503050406030204" pitchFamily="18" charset="0"/>
                            </a:rPr>
                            <m:t>′</m:t>
                          </m:r>
                        </m:sup>
                      </m:sSup>
                      <m:d>
                        <m:dPr>
                          <m:ctrlPr>
                            <a:rPr lang="en-US" sz="2200" i="1">
                              <a:latin typeface="Cambria Math" panose="02040503050406030204" pitchFamily="18" charset="0"/>
                            </a:rPr>
                          </m:ctrlPr>
                        </m:dPr>
                        <m:e>
                          <m:r>
                            <a:rPr lang="en-US" sz="2200" i="1">
                              <a:latin typeface="Cambria Math" panose="02040503050406030204" pitchFamily="18" charset="0"/>
                            </a:rPr>
                            <m:t>𝑦</m:t>
                          </m:r>
                        </m:e>
                      </m:d>
                      <m:r>
                        <a:rPr lang="en-US" sz="2200">
                          <a:latin typeface="Cambria Math" panose="02040503050406030204" pitchFamily="18" charset="0"/>
                        </a:rPr>
                        <m:t>=</m:t>
                      </m:r>
                      <m:r>
                        <a:rPr lang="en-US" sz="2200" b="1" i="1" smtClean="0">
                          <a:solidFill>
                            <a:prstClr val="black"/>
                          </a:solidFill>
                          <a:latin typeface="Cambria Math" panose="02040503050406030204" pitchFamily="18" charset="0"/>
                        </a:rPr>
                        <m:t>𝟐</m:t>
                      </m:r>
                      <m:r>
                        <a:rPr lang="en-US" sz="2200" b="1" i="1">
                          <a:solidFill>
                            <a:prstClr val="black"/>
                          </a:solidFill>
                          <a:latin typeface="Cambria Math" panose="02040503050406030204" pitchFamily="18" charset="0"/>
                          <a:ea typeface="Cambria Math" panose="02040503050406030204" pitchFamily="18" charset="0"/>
                        </a:rPr>
                        <m:t>⇒</m:t>
                      </m:r>
                      <m:r>
                        <a:rPr lang="en-US" sz="2200" i="1">
                          <a:solidFill>
                            <a:prstClr val="black"/>
                          </a:solidFill>
                          <a:latin typeface="Cambria Math" panose="02040503050406030204" pitchFamily="18" charset="0"/>
                          <a:ea typeface="Cambria Math" panose="02040503050406030204" pitchFamily="18" charset="0"/>
                        </a:rPr>
                        <m:t>h</m:t>
                      </m:r>
                      <m:d>
                        <m:dPr>
                          <m:ctrlPr>
                            <a:rPr lang="en-US" sz="2200" i="1">
                              <a:latin typeface="Cambria Math" panose="02040503050406030204" pitchFamily="18" charset="0"/>
                            </a:rPr>
                          </m:ctrlPr>
                        </m:dPr>
                        <m:e>
                          <m:r>
                            <a:rPr lang="en-US" sz="2200" i="1">
                              <a:latin typeface="Cambria Math" panose="02040503050406030204" pitchFamily="18" charset="0"/>
                            </a:rPr>
                            <m:t>𝑦</m:t>
                          </m:r>
                        </m:e>
                      </m:d>
                      <m:r>
                        <a:rPr lang="en-US" sz="2200">
                          <a:latin typeface="Cambria Math" panose="02040503050406030204" pitchFamily="18" charset="0"/>
                        </a:rPr>
                        <m:t>=</m:t>
                      </m:r>
                      <m:r>
                        <a:rPr lang="en-US" sz="2200" b="1" i="1" smtClean="0">
                          <a:solidFill>
                            <a:prstClr val="black"/>
                          </a:solidFill>
                          <a:latin typeface="Cambria Math" panose="02040503050406030204" pitchFamily="18" charset="0"/>
                        </a:rPr>
                        <m:t>𝟐</m:t>
                      </m:r>
                      <m:r>
                        <a:rPr lang="en-US" sz="2200" b="1" i="1" smtClean="0">
                          <a:solidFill>
                            <a:prstClr val="black"/>
                          </a:solidFill>
                          <a:latin typeface="Cambria Math" panose="02040503050406030204" pitchFamily="18" charset="0"/>
                        </a:rPr>
                        <m:t>𝒚</m:t>
                      </m:r>
                    </m:oMath>
                  </m:oMathPara>
                </a14:m>
                <a:endParaRPr lang="en-US" sz="2200" b="1" dirty="0">
                  <a:solidFill>
                    <a:prstClr val="black"/>
                  </a:solidFill>
                </a:endParaRPr>
              </a:p>
              <a:p>
                <a:pPr algn="ctr" rtl="1"/>
                <a14:m>
                  <m:oMath xmlns:m="http://schemas.openxmlformats.org/officeDocument/2006/math">
                    <m:r>
                      <a:rPr lang="en-US" sz="2200" b="1" i="1">
                        <a:solidFill>
                          <a:prstClr val="black"/>
                        </a:solidFill>
                        <a:latin typeface="Cambria Math" panose="02040503050406030204" pitchFamily="18" charset="0"/>
                        <a:ea typeface="Cambria Math" panose="02040503050406030204" pitchFamily="18" charset="0"/>
                      </a:rPr>
                      <m:t>⇒</m:t>
                    </m:r>
                    <m:r>
                      <a:rPr lang="en-US" sz="2200" i="1">
                        <a:latin typeface="Cambria Math" panose="02040503050406030204" pitchFamily="18" charset="0"/>
                      </a:rPr>
                      <m:t>𝑓</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oMath>
                </a14:m>
                <a:r>
                  <a:rPr lang="en-US" sz="2200" dirty="0">
                    <a:cs typeface="B Nazanin" panose="00000400000000000000" pitchFamily="2" charset="-78"/>
                  </a:rPr>
                  <a:t>=</a:t>
                </a:r>
                <a14:m>
                  <m:oMath xmlns:m="http://schemas.openxmlformats.org/officeDocument/2006/math">
                    <m:r>
                      <a:rPr lang="en-US" sz="2200" b="1" i="1">
                        <a:solidFill>
                          <a:prstClr val="black"/>
                        </a:solidFill>
                        <a:latin typeface="Cambria Math" panose="02040503050406030204" pitchFamily="18" charset="0"/>
                      </a:rPr>
                      <m:t>𝒚</m:t>
                    </m:r>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sin</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rPr>
                          <m:t>𝒙</m:t>
                        </m:r>
                      </m:e>
                      <m:sup>
                        <m:r>
                          <a:rPr lang="en-US" sz="2200" b="1" i="1">
                            <a:solidFill>
                              <a:prstClr val="black"/>
                            </a:solidFill>
                            <a:latin typeface="Cambria Math" panose="02040503050406030204" pitchFamily="18" charset="0"/>
                          </a:rPr>
                          <m:t>𝟐</m:t>
                        </m:r>
                      </m:sup>
                    </m:sSup>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r>
                      <a:rPr lang="en-US" sz="2200" i="1">
                        <a:latin typeface="Cambria Math" panose="02040503050406030204" pitchFamily="18" charset="0"/>
                      </a:rPr>
                      <m:t>+</m:t>
                    </m:r>
                    <m:r>
                      <a:rPr lang="en-US" sz="2200" b="0" i="1" smtClean="0">
                        <a:latin typeface="Cambria Math" panose="02040503050406030204" pitchFamily="18" charset="0"/>
                      </a:rPr>
                      <m:t>2</m:t>
                    </m:r>
                    <m:r>
                      <a:rPr lang="en-US" sz="2200" b="0" i="1" smtClean="0">
                        <a:latin typeface="Cambria Math" panose="02040503050406030204" pitchFamily="18" charset="0"/>
                      </a:rPr>
                      <m:t>𝑦</m:t>
                    </m:r>
                  </m:oMath>
                </a14:m>
                <a:endParaRPr lang="fa-IR" sz="2200" dirty="0">
                  <a:cs typeface="B Nazanin" panose="00000400000000000000" pitchFamily="2" charset="-78"/>
                </a:endParaRPr>
              </a:p>
              <a:p>
                <a:pPr algn="r" rtl="1"/>
                <a:r>
                  <a:rPr lang="fa-IR" sz="2200" dirty="0">
                    <a:cs typeface="B Nazanin" panose="00000400000000000000" pitchFamily="2" charset="-78"/>
                  </a:rPr>
                  <a:t>و جواب عمومی برابر است با</a:t>
                </a:r>
              </a:p>
              <a:p>
                <a:pPr algn="ctr" rtl="1"/>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𝑓</m:t>
                      </m:r>
                      <m:d>
                        <m:dPr>
                          <m:ctrlPr>
                            <a:rPr lang="en-US" sz="2200" i="1">
                              <a:latin typeface="Cambria Math" panose="02040503050406030204" pitchFamily="18" charset="0"/>
                            </a:rPr>
                          </m:ctrlPr>
                        </m:dPr>
                        <m:e>
                          <m:r>
                            <a:rPr lang="en-US" sz="2200" i="1">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𝑦</m:t>
                          </m:r>
                        </m:e>
                      </m:d>
                      <m:r>
                        <a:rPr lang="en-US" sz="2200" i="1">
                          <a:latin typeface="Cambria Math" panose="02040503050406030204" pitchFamily="18" charset="0"/>
                        </a:rPr>
                        <m:t>=</m:t>
                      </m:r>
                      <m:r>
                        <a:rPr lang="en-US" sz="2200" i="1">
                          <a:latin typeface="Cambria Math" panose="02040503050406030204" pitchFamily="18" charset="0"/>
                        </a:rPr>
                        <m:t>𝐶</m:t>
                      </m:r>
                      <m:r>
                        <a:rPr lang="en-US" sz="2200" b="1" i="1">
                          <a:solidFill>
                            <a:prstClr val="black"/>
                          </a:solidFill>
                          <a:latin typeface="Cambria Math" panose="02040503050406030204" pitchFamily="18" charset="0"/>
                          <a:ea typeface="Cambria Math" panose="02040503050406030204" pitchFamily="18" charset="0"/>
                        </a:rPr>
                        <m:t>⇒</m:t>
                      </m:r>
                      <m:r>
                        <a:rPr lang="en-US" sz="2200" b="1" i="1">
                          <a:solidFill>
                            <a:prstClr val="black"/>
                          </a:solidFill>
                          <a:latin typeface="Cambria Math" panose="02040503050406030204" pitchFamily="18" charset="0"/>
                        </a:rPr>
                        <m:t>𝒚</m:t>
                      </m:r>
                      <m:func>
                        <m:funcPr>
                          <m:ctrlPr>
                            <a:rPr lang="en-US" sz="2200" b="1" i="1">
                              <a:solidFill>
                                <a:prstClr val="black"/>
                              </a:solidFill>
                              <a:latin typeface="Cambria Math" panose="02040503050406030204" pitchFamily="18" charset="0"/>
                            </a:rPr>
                          </m:ctrlPr>
                        </m:funcPr>
                        <m:fName>
                          <m:r>
                            <m:rPr>
                              <m:sty m:val="p"/>
                            </m:rPr>
                            <a:rPr lang="en-US" sz="2200">
                              <a:solidFill>
                                <a:prstClr val="black"/>
                              </a:solidFill>
                              <a:latin typeface="Cambria Math" panose="02040503050406030204" pitchFamily="18" charset="0"/>
                            </a:rPr>
                            <m:t>sin</m:t>
                          </m:r>
                        </m:fName>
                        <m:e>
                          <m:r>
                            <a:rPr lang="en-US" sz="2200" b="1" i="1">
                              <a:solidFill>
                                <a:prstClr val="black"/>
                              </a:solidFill>
                              <a:latin typeface="Cambria Math" panose="02040503050406030204" pitchFamily="18" charset="0"/>
                            </a:rPr>
                            <m:t>𝒙</m:t>
                          </m:r>
                        </m:e>
                      </m:func>
                      <m:r>
                        <a:rPr lang="en-US" sz="2200" b="1" i="1">
                          <a:solidFill>
                            <a:prstClr val="black"/>
                          </a:solidFill>
                          <a:latin typeface="Cambria Math" panose="02040503050406030204" pitchFamily="18" charset="0"/>
                        </a:rPr>
                        <m:t>+</m:t>
                      </m:r>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rPr>
                            <m:t>𝒙</m:t>
                          </m:r>
                        </m:e>
                        <m:sup>
                          <m:r>
                            <a:rPr lang="en-US" sz="2200" b="1" i="1">
                              <a:solidFill>
                                <a:prstClr val="black"/>
                              </a:solidFill>
                              <a:latin typeface="Cambria Math" panose="02040503050406030204" pitchFamily="18" charset="0"/>
                            </a:rPr>
                            <m:t>𝟐</m:t>
                          </m:r>
                        </m:sup>
                      </m:sSup>
                      <m:sSup>
                        <m:sSupPr>
                          <m:ctrlPr>
                            <a:rPr lang="en-US" sz="2200" b="1" i="1">
                              <a:solidFill>
                                <a:prstClr val="black"/>
                              </a:solidFill>
                              <a:latin typeface="Cambria Math" panose="02040503050406030204" pitchFamily="18" charset="0"/>
                            </a:rPr>
                          </m:ctrlPr>
                        </m:sSupPr>
                        <m:e>
                          <m:r>
                            <a:rPr lang="en-US" sz="2200" b="1" i="1">
                              <a:solidFill>
                                <a:prstClr val="black"/>
                              </a:solidFill>
                              <a:latin typeface="Cambria Math" panose="02040503050406030204" pitchFamily="18" charset="0"/>
                              <a:ea typeface="Cambria Math" panose="02040503050406030204" pitchFamily="18" charset="0"/>
                            </a:rPr>
                            <m:t>𝓮</m:t>
                          </m:r>
                        </m:e>
                        <m:sup>
                          <m:r>
                            <a:rPr lang="en-US" sz="2200" b="1" i="1">
                              <a:solidFill>
                                <a:prstClr val="black"/>
                              </a:solidFill>
                              <a:latin typeface="Cambria Math" panose="02040503050406030204" pitchFamily="18" charset="0"/>
                            </a:rPr>
                            <m:t>𝒚</m:t>
                          </m:r>
                        </m:sup>
                      </m:sSup>
                      <m:r>
                        <a:rPr lang="en-US" sz="2200" i="1">
                          <a:latin typeface="Cambria Math" panose="02040503050406030204" pitchFamily="18" charset="0"/>
                        </a:rPr>
                        <m:t>+</m:t>
                      </m:r>
                      <m:r>
                        <a:rPr lang="en-US" sz="2200" i="1">
                          <a:latin typeface="Cambria Math" panose="02040503050406030204" pitchFamily="18" charset="0"/>
                        </a:rPr>
                        <m:t>2</m:t>
                      </m:r>
                      <m:r>
                        <a:rPr lang="en-US" sz="2200" i="1">
                          <a:latin typeface="Cambria Math" panose="02040503050406030204" pitchFamily="18" charset="0"/>
                        </a:rPr>
                        <m:t>𝑦</m:t>
                      </m:r>
                      <m:r>
                        <a:rPr lang="en-US" sz="2200" b="1" i="1">
                          <a:solidFill>
                            <a:prstClr val="black"/>
                          </a:solidFill>
                          <a:latin typeface="Cambria Math" panose="02040503050406030204" pitchFamily="18" charset="0"/>
                        </a:rPr>
                        <m:t>=</m:t>
                      </m:r>
                      <m:r>
                        <a:rPr lang="en-US" sz="2200" b="1" i="1">
                          <a:solidFill>
                            <a:prstClr val="black"/>
                          </a:solidFill>
                          <a:latin typeface="Cambria Math" panose="02040503050406030204" pitchFamily="18" charset="0"/>
                        </a:rPr>
                        <m:t>𝒄</m:t>
                      </m:r>
                    </m:oMath>
                  </m:oMathPara>
                </a14:m>
                <a:endParaRPr lang="fa-IR" sz="2200" dirty="0">
                  <a:cs typeface="B Nazanin" panose="00000400000000000000" pitchFamily="2" charset="-78"/>
                </a:endParaRPr>
              </a:p>
              <a:p>
                <a:pPr algn="r" rtl="1"/>
                <a:endParaRPr lang="fa-IR" sz="2200" b="1" dirty="0"/>
              </a:p>
            </p:txBody>
          </p:sp>
        </mc:Choice>
        <mc:Fallback>
          <p:sp>
            <p:nvSpPr>
              <p:cNvPr id="2" name="TextBox 1"/>
              <p:cNvSpPr txBox="1">
                <a:spLocks noRot="1" noChangeAspect="1" noMove="1" noResize="1" noEditPoints="1" noAdjustHandles="1" noChangeArrowheads="1" noChangeShapeType="1" noTextEdit="1"/>
              </p:cNvSpPr>
              <p:nvPr/>
            </p:nvSpPr>
            <p:spPr>
              <a:xfrm>
                <a:off x="0" y="0"/>
                <a:ext cx="12192000" cy="6288581"/>
              </a:xfrm>
              <a:prstGeom prst="rect">
                <a:avLst/>
              </a:prstGeom>
              <a:blipFill rotWithShape="0">
                <a:blip r:embed="rId2"/>
                <a:stretch>
                  <a:fillRect r="-650"/>
                </a:stretch>
              </a:blipFill>
            </p:spPr>
            <p:txBody>
              <a:bodyPr/>
              <a:lstStyle/>
              <a:p>
                <a:r>
                  <a:rPr lang="fa-IR">
                    <a:noFill/>
                  </a:rPr>
                  <a:t> </a:t>
                </a:r>
              </a:p>
            </p:txBody>
          </p:sp>
        </mc:Fallback>
      </mc:AlternateContent>
    </p:spTree>
    <p:extLst>
      <p:ext uri="{BB962C8B-B14F-4D97-AF65-F5344CB8AC3E}">
        <p14:creationId xmlns:p14="http://schemas.microsoft.com/office/powerpoint/2010/main" val="29475002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758</TotalTime>
  <Words>304</Words>
  <Application>Microsoft Office PowerPoint</Application>
  <PresentationFormat>Widescreen</PresentationFormat>
  <Paragraphs>139</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2  Zar</vt:lpstr>
      <vt:lpstr>Arial</vt:lpstr>
      <vt:lpstr>B Nazanin</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 ali</dc:creator>
  <cp:lastModifiedBy>MRT Pack 30 DVDs</cp:lastModifiedBy>
  <cp:revision>96</cp:revision>
  <dcterms:created xsi:type="dcterms:W3CDTF">2020-04-05T14:09:35Z</dcterms:created>
  <dcterms:modified xsi:type="dcterms:W3CDTF">2020-04-21T14:57:36Z</dcterms:modified>
</cp:coreProperties>
</file>